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9" r:id="rId3"/>
    <p:sldId id="277" r:id="rId4"/>
    <p:sldId id="262" r:id="rId5"/>
    <p:sldId id="274" r:id="rId6"/>
    <p:sldId id="275" r:id="rId7"/>
    <p:sldId id="314" r:id="rId8"/>
    <p:sldId id="278" r:id="rId9"/>
    <p:sldId id="276" r:id="rId10"/>
    <p:sldId id="279" r:id="rId11"/>
    <p:sldId id="280" r:id="rId12"/>
    <p:sldId id="281" r:id="rId13"/>
    <p:sldId id="282" r:id="rId14"/>
    <p:sldId id="284" r:id="rId15"/>
    <p:sldId id="283" r:id="rId16"/>
    <p:sldId id="286" r:id="rId17"/>
    <p:sldId id="288" r:id="rId18"/>
    <p:sldId id="289" r:id="rId19"/>
    <p:sldId id="296" r:id="rId20"/>
    <p:sldId id="290" r:id="rId21"/>
    <p:sldId id="291" r:id="rId22"/>
    <p:sldId id="292" r:id="rId23"/>
    <p:sldId id="293" r:id="rId24"/>
    <p:sldId id="294" r:id="rId25"/>
    <p:sldId id="295" r:id="rId26"/>
    <p:sldId id="285" r:id="rId27"/>
    <p:sldId id="263" r:id="rId28"/>
    <p:sldId id="287" r:id="rId29"/>
    <p:sldId id="297" r:id="rId30"/>
    <p:sldId id="298" r:id="rId31"/>
    <p:sldId id="299" r:id="rId32"/>
    <p:sldId id="300" r:id="rId33"/>
    <p:sldId id="301" r:id="rId34"/>
    <p:sldId id="302" r:id="rId35"/>
    <p:sldId id="315" r:id="rId36"/>
    <p:sldId id="316" r:id="rId37"/>
    <p:sldId id="317" r:id="rId38"/>
    <p:sldId id="318" r:id="rId39"/>
    <p:sldId id="303" r:id="rId40"/>
    <p:sldId id="304" r:id="rId41"/>
    <p:sldId id="305" r:id="rId42"/>
    <p:sldId id="266" r:id="rId43"/>
    <p:sldId id="264" r:id="rId44"/>
    <p:sldId id="306" r:id="rId45"/>
    <p:sldId id="307" r:id="rId46"/>
    <p:sldId id="308" r:id="rId47"/>
    <p:sldId id="310" r:id="rId48"/>
    <p:sldId id="311" r:id="rId49"/>
    <p:sldId id="270" r:id="rId50"/>
    <p:sldId id="272" r:id="rId51"/>
    <p:sldId id="312" r:id="rId52"/>
    <p:sldId id="313" r:id="rId53"/>
    <p:sldId id="273" r:id="rId54"/>
  </p:sldIdLst>
  <p:sldSz cx="18288000" cy="10287000"/>
  <p:notesSz cx="6858000" cy="9144000"/>
  <p:embeddedFontLst>
    <p:embeddedFont>
      <p:font typeface="DM Sans" pitchFamily="2" charset="0"/>
      <p:regular r:id="rId56"/>
      <p:bold r:id="rId57"/>
      <p:italic r:id="rId58"/>
      <p:boldItalic r:id="rId59"/>
    </p:embeddedFont>
    <p:embeddedFont>
      <p:font typeface="DM Sans Bold" charset="0"/>
      <p:regular r:id="rId60"/>
    </p:embeddedFont>
    <p:embeddedFont>
      <p:font typeface="IBM Plex Sans Bold" panose="020B0604020202020204" charset="0"/>
      <p:regular r:id="rId61"/>
    </p:embeddedFont>
    <p:embeddedFont>
      <p:font typeface="Kollektif Bold" panose="020B0604020202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449" autoAdjust="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3760C-D419-42D6-8DBA-60908A44FE4E}" type="datetimeFigureOut">
              <a:rPr lang="x-none" smtClean="0"/>
              <a:t>18/07/2024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2AF8B-CB90-48CB-AD4C-CF0B1254AC08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8692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Durand-Kerner 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method is capable of calculating all the roots of the polynomial simultaneously.</a:t>
            </a:r>
            <a:r>
              <a:rPr lang="en-US" dirty="0"/>
              <a:t> </a:t>
            </a:r>
            <a:br>
              <a:rPr lang="en-US" dirty="0"/>
            </a:br>
            <a:endParaRPr lang="x-non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460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000000"/>
                </a:solidFill>
                <a:effectLst/>
                <a:latin typeface="CMR10"/>
              </a:rPr>
              <a:t>Consistency: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A consistent LMM has a local truncation error (LTE) that tends to zero as the step size decreases. 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property ensures that numerical approximations are close to the exact solutions.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b="1" dirty="0"/>
              <a:t>Zero stability </a:t>
            </a:r>
            <a:r>
              <a:rPr lang="en-US" dirty="0"/>
              <a:t>is crucial because it indicates that the method can handle small perturbations and numerical errors without amplifying them excessively.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CMBX10"/>
              </a:rPr>
              <a:t>order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of the a given LMM tells us how quickly the truncation error tends to zero as h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MSY10"/>
              </a:rPr>
              <a:t>→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0</a:t>
            </a:r>
            <a:r>
              <a:rPr lang="en-US" dirty="0"/>
              <a:t> </a:t>
            </a:r>
            <a:br>
              <a:rPr lang="en-US" dirty="0"/>
            </a:b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x-none" smtClean="0"/>
              <a:t>20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0872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Durand-Kerner 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method is capable of calculating all the roots of the polynomial simultaneously.</a:t>
            </a:r>
            <a:r>
              <a:rPr lang="en-US" dirty="0"/>
              <a:t> </a:t>
            </a:r>
            <a:br>
              <a:rPr lang="en-US" dirty="0"/>
            </a:br>
            <a:endParaRPr lang="x-non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x-none" smtClean="0"/>
              <a:t>22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3304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Durand-Kerner 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method is capable of calculating all the roots of the polynomial simultaneously.</a:t>
            </a:r>
            <a:r>
              <a:rPr lang="en-US" dirty="0"/>
              <a:t> </a:t>
            </a:r>
            <a:br>
              <a:rPr lang="en-US" dirty="0"/>
            </a:br>
            <a:endParaRPr lang="x-non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x-none" smtClean="0"/>
              <a:t>23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34660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Durand-Kerner 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method is capable of calculating all the roots of the polynomial simultaneously.</a:t>
            </a:r>
            <a:r>
              <a:rPr lang="en-US" dirty="0"/>
              <a:t> </a:t>
            </a:r>
            <a:br>
              <a:rPr lang="en-US" dirty="0"/>
            </a:br>
            <a:endParaRPr lang="x-non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3481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Durand-Kerner :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MR10"/>
              </a:rPr>
              <a:t>This method is capable of calculating all the roots of the polynomial simultaneously.</a:t>
            </a:r>
            <a:r>
              <a:rPr lang="en-US" dirty="0"/>
              <a:t> </a:t>
            </a:r>
            <a:br>
              <a:rPr lang="en-US" dirty="0"/>
            </a:br>
            <a:endParaRPr lang="x-none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51935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Google Sans"/>
              </a:rPr>
              <a:t>he ratio of the largest and smallest eigenvalues of 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AF8B-CB90-48CB-AD4C-CF0B1254AC08}" type="slidenum">
              <a:rPr lang="x-none" smtClean="0"/>
              <a:t>50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5204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image" Target="../media/image30.png"/><Relationship Id="rId9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7.png"/><Relationship Id="rId5" Type="http://schemas.openxmlformats.org/officeDocument/2006/relationships/image" Target="../media/image4.sv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6" name="AutoShape 6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TextBox 8"/>
          <p:cNvSpPr txBox="1"/>
          <p:nvPr/>
        </p:nvSpPr>
        <p:spPr>
          <a:xfrm>
            <a:off x="3485710" y="1750295"/>
            <a:ext cx="11489217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227C9D"/>
                </a:solidFill>
                <a:latin typeface="Kollektif Bold"/>
              </a:rPr>
              <a:t>Unified Code for Collocation Multistep Methods in Solving Systems of Ordinary Differential Equations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57902" y="7124195"/>
            <a:ext cx="7197206" cy="105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 b="1" dirty="0">
                <a:solidFill>
                  <a:srgbClr val="545454"/>
                </a:solidFill>
                <a:latin typeface="DM Sans"/>
              </a:rPr>
              <a:t>OKWHAROBO, Solomon Monday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9525" y="63583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>
            <a:off x="1083809" y="63869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>
            <a:off x="0" y="74707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 rot="-10800000">
            <a:off x="0" y="8554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 rot="-5400000">
            <a:off x="1083809" y="8554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 rot="-10800000">
            <a:off x="1083809" y="962372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3321750" y="85831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>
            <a:off x="3321750" y="74993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 rot="5400000">
            <a:off x="4405559" y="85831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>
            <a:off x="2237941" y="966693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0" name="Freeform 20"/>
          <p:cNvSpPr/>
          <p:nvPr/>
        </p:nvSpPr>
        <p:spPr>
          <a:xfrm>
            <a:off x="3321750" y="966693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1" name="Freeform 21"/>
          <p:cNvSpPr/>
          <p:nvPr/>
        </p:nvSpPr>
        <p:spPr>
          <a:xfrm rot="5400000">
            <a:off x="0" y="96383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2" name="Freeform 22"/>
          <p:cNvSpPr/>
          <p:nvPr/>
        </p:nvSpPr>
        <p:spPr>
          <a:xfrm rot="-5400000">
            <a:off x="15470622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3" name="Freeform 23"/>
          <p:cNvSpPr/>
          <p:nvPr/>
        </p:nvSpPr>
        <p:spPr>
          <a:xfrm rot="-5400000">
            <a:off x="16554431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4" name="Freeform 24"/>
          <p:cNvSpPr/>
          <p:nvPr/>
        </p:nvSpPr>
        <p:spPr>
          <a:xfrm flipH="1" flipV="1">
            <a:off x="17638239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5" name="Freeform 25"/>
          <p:cNvSpPr/>
          <p:nvPr/>
        </p:nvSpPr>
        <p:spPr>
          <a:xfrm rot="-5400000">
            <a:off x="14386813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6" name="Freeform 26"/>
          <p:cNvSpPr/>
          <p:nvPr/>
        </p:nvSpPr>
        <p:spPr>
          <a:xfrm rot="-5400000">
            <a:off x="15470622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7" name="Freeform 27"/>
          <p:cNvSpPr/>
          <p:nvPr/>
        </p:nvSpPr>
        <p:spPr>
          <a:xfrm>
            <a:off x="16554431" y="21676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8" name="Freeform 28"/>
          <p:cNvSpPr/>
          <p:nvPr/>
        </p:nvSpPr>
        <p:spPr>
          <a:xfrm rot="5400000">
            <a:off x="17638239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9" name="Freeform 29"/>
          <p:cNvSpPr/>
          <p:nvPr/>
        </p:nvSpPr>
        <p:spPr>
          <a:xfrm rot="5400000" flipH="1" flipV="1">
            <a:off x="17638239" y="21676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0" name="Freeform 30"/>
          <p:cNvSpPr/>
          <p:nvPr/>
        </p:nvSpPr>
        <p:spPr>
          <a:xfrm flipH="1" flipV="1">
            <a:off x="15470622" y="443348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1" name="Freeform 31"/>
          <p:cNvSpPr/>
          <p:nvPr/>
        </p:nvSpPr>
        <p:spPr>
          <a:xfrm rot="5400000" flipH="1" flipV="1">
            <a:off x="16554431" y="443348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32" name="Group 3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6" name="AutoShape 3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7" name="AutoShape 3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8" name="AutoShape 3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9" name="AutoShape 3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40" name="AutoShape 4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41" name="AutoShape 4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42" name="AutoShape 4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E10423E6-CB08-53FB-5785-C0B5058CB39E}"/>
              </a:ext>
            </a:extLst>
          </p:cNvPr>
          <p:cNvSpPr txBox="1"/>
          <p:nvPr/>
        </p:nvSpPr>
        <p:spPr>
          <a:xfrm>
            <a:off x="5531664" y="8719447"/>
            <a:ext cx="7397308" cy="529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 b="1" dirty="0">
                <a:solidFill>
                  <a:srgbClr val="545454"/>
                </a:solidFill>
                <a:latin typeface="DM Sans"/>
              </a:rPr>
              <a:t>Supervised by: Prof J.O </a:t>
            </a:r>
            <a:r>
              <a:rPr lang="en-US" sz="3700" b="1" dirty="0" err="1">
                <a:solidFill>
                  <a:srgbClr val="545454"/>
                </a:solidFill>
                <a:latin typeface="DM Sans"/>
              </a:rPr>
              <a:t>Fatokun</a:t>
            </a:r>
            <a:endParaRPr lang="en-US" sz="3700" b="1" dirty="0">
              <a:solidFill>
                <a:srgbClr val="545454"/>
              </a:solidFill>
              <a:latin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5"/>
    </mc:Choice>
    <mc:Fallback xmlns="">
      <p:transition spd="slow" advTm="41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54430" y="469260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Objectives of Study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9" name="TextBox 39"/>
          <p:cNvSpPr txBox="1"/>
          <p:nvPr/>
        </p:nvSpPr>
        <p:spPr>
          <a:xfrm>
            <a:off x="2989034" y="3602127"/>
            <a:ext cx="12671213" cy="2417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Algorithm Development and Software Implementation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Validation and Error Analysis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Optimization and Documentation</a:t>
            </a:r>
            <a:endParaRPr lang="en-US" sz="3600" dirty="0">
              <a:solidFill>
                <a:srgbClr val="545454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7802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6"/>
    </mc:Choice>
    <mc:Fallback xmlns="">
      <p:transition spd="slow" advTm="275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TextBox 10"/>
          <p:cNvSpPr txBox="1"/>
          <p:nvPr/>
        </p:nvSpPr>
        <p:spPr>
          <a:xfrm>
            <a:off x="2710979" y="3003550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3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747990" y="4955896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0102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"/>
    </mc:Choice>
    <mc:Fallback xmlns="">
      <p:transition spd="slow" advTm="43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9848" y="715845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Problem Statement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9" name="TextBox 39"/>
          <p:cNvSpPr txBox="1"/>
          <p:nvPr/>
        </p:nvSpPr>
        <p:spPr>
          <a:xfrm>
            <a:off x="1272936" y="2493129"/>
            <a:ext cx="15793206" cy="5455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45454"/>
                </a:solidFill>
                <a:latin typeface="DM Sans"/>
              </a:rPr>
              <a:t>No numerical solver effectively balances accuracy, stability, and computational efficiency while analyzing Linear Multistep Methods (LMM).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45454"/>
                </a:solidFill>
                <a:latin typeface="DM Sans"/>
              </a:rPr>
              <a:t>There is a need for a robust solver that can effectively handle both non-stiff and stiff problems while providing reliable and precise results.</a:t>
            </a:r>
          </a:p>
        </p:txBody>
      </p:sp>
    </p:spTree>
    <p:extLst>
      <p:ext uri="{BB962C8B-B14F-4D97-AF65-F5344CB8AC3E}">
        <p14:creationId xmlns:p14="http://schemas.microsoft.com/office/powerpoint/2010/main" val="14420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"/>
    </mc:Choice>
    <mc:Fallback xmlns="">
      <p:transition spd="slow" advTm="28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9848" y="715845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Problem Statement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9" name="TextBox 39"/>
          <p:cNvSpPr txBox="1"/>
          <p:nvPr/>
        </p:nvSpPr>
        <p:spPr>
          <a:xfrm>
            <a:off x="1339718" y="3694471"/>
            <a:ext cx="15793206" cy="268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545454"/>
                </a:solidFill>
                <a:latin typeface="DM Sans"/>
              </a:rPr>
              <a:t>Can we streamline the computational analysis of Linear Multistep Methods (LMM) to reduce time and enhance efficiency?</a:t>
            </a:r>
          </a:p>
        </p:txBody>
      </p:sp>
    </p:spTree>
    <p:extLst>
      <p:ext uri="{BB962C8B-B14F-4D97-AF65-F5344CB8AC3E}">
        <p14:creationId xmlns:p14="http://schemas.microsoft.com/office/powerpoint/2010/main" val="149965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TextBox 10"/>
          <p:cNvSpPr txBox="1"/>
          <p:nvPr/>
        </p:nvSpPr>
        <p:spPr>
          <a:xfrm>
            <a:off x="2398063" y="282148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4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395886" y="4533853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234675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6779354" y="-3323851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3" name="AutoShape 23"/>
          <p:cNvSpPr/>
          <p:nvPr/>
        </p:nvSpPr>
        <p:spPr>
          <a:xfrm flipV="1">
            <a:off x="17092031" y="-296354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 flipV="1">
            <a:off x="17450501" y="-2612228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 flipV="1">
            <a:off x="17836769" y="-2308948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 flipV="1">
            <a:off x="18276445" y="-182225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EBD8B97-744D-1E00-E30B-2B078AFA78C9}"/>
              </a:ext>
            </a:extLst>
          </p:cNvPr>
          <p:cNvGraphicFramePr>
            <a:graphicFrameLocks noGrp="1"/>
          </p:cNvGraphicFramePr>
          <p:nvPr/>
        </p:nvGraphicFramePr>
        <p:xfrm>
          <a:off x="914401" y="224610"/>
          <a:ext cx="16922368" cy="9837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0592">
                  <a:extLst>
                    <a:ext uri="{9D8B030D-6E8A-4147-A177-3AD203B41FA5}">
                      <a16:colId xmlns:a16="http://schemas.microsoft.com/office/drawing/2014/main" val="2747669463"/>
                    </a:ext>
                  </a:extLst>
                </a:gridCol>
                <a:gridCol w="4230592">
                  <a:extLst>
                    <a:ext uri="{9D8B030D-6E8A-4147-A177-3AD203B41FA5}">
                      <a16:colId xmlns:a16="http://schemas.microsoft.com/office/drawing/2014/main" val="3544361872"/>
                    </a:ext>
                  </a:extLst>
                </a:gridCol>
                <a:gridCol w="4230592">
                  <a:extLst>
                    <a:ext uri="{9D8B030D-6E8A-4147-A177-3AD203B41FA5}">
                      <a16:colId xmlns:a16="http://schemas.microsoft.com/office/drawing/2014/main" val="1227534921"/>
                    </a:ext>
                  </a:extLst>
                </a:gridCol>
                <a:gridCol w="4230592">
                  <a:extLst>
                    <a:ext uri="{9D8B030D-6E8A-4147-A177-3AD203B41FA5}">
                      <a16:colId xmlns:a16="http://schemas.microsoft.com/office/drawing/2014/main" val="2191528775"/>
                    </a:ext>
                  </a:extLst>
                </a:gridCol>
              </a:tblGrid>
              <a:tr h="953099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latin typeface="DM Sans" pitchFamily="2" charset="0"/>
                        </a:rPr>
                        <a:t>Title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latin typeface="DM Sans" pitchFamily="2" charset="0"/>
                        </a:rPr>
                        <a:t>Author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latin typeface="DM Sans" pitchFamily="2" charset="0"/>
                        </a:rPr>
                        <a:t>Summary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latin typeface="DM Sans" pitchFamily="2" charset="0"/>
                        </a:rPr>
                        <a:t>Limitation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3297"/>
                  </a:ext>
                </a:extLst>
              </a:tr>
              <a:tr h="1916072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DM Sans" pitchFamily="2" charset="0"/>
                        </a:rPr>
                        <a:t>Chebyshev collocation methods for ordinary differential equations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DM Sans" pitchFamily="2" charset="0"/>
                        </a:rPr>
                        <a:t>K. Wright</a:t>
                      </a:r>
                      <a:endParaRPr lang="x-none" sz="2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The paper describes some properties and advantages of these methods, which use finite Chebyshev series to approximate the solution and satisfy the ODE at certain points within the range.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DM Sans" pitchFamily="2" charset="0"/>
                        </a:rPr>
                        <a:t>-No multistep method discussed</a:t>
                      </a:r>
                    </a:p>
                    <a:p>
                      <a:r>
                        <a:rPr lang="en-US" sz="2400" dirty="0">
                          <a:latin typeface="DM Sans" pitchFamily="2" charset="0"/>
                        </a:rPr>
                        <a:t>- Not implemented in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02446"/>
                  </a:ext>
                </a:extLst>
              </a:tr>
              <a:tr h="16135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A Numerical Algorithm for Solving Stiff Ordinary Differential Equations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S. A. M. Yatim,</a:t>
                      </a:r>
                      <a:r>
                        <a:rPr lang="en-US" sz="2400" b="0" i="0" kern="1200" baseline="300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Z. B. Ibrahim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2400" b="0" i="0" kern="1200" baseline="300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K. I. Othman,</a:t>
                      </a:r>
                      <a:r>
                        <a:rPr lang="en-US" sz="2400" b="0" i="0" kern="1200" baseline="300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and M. B. Suleiman</a:t>
                      </a:r>
                      <a:r>
                        <a:rPr lang="en-US" sz="2400" b="0" i="0" kern="1200" baseline="300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2</a:t>
                      </a:r>
                      <a:endParaRPr lang="x-none" sz="2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DM Sans" pitchFamily="2" charset="0"/>
                        </a:rPr>
                        <a:t>The paper compares the performance of the VSVO-BBDF method with MATLAB’s ode15s and ode23s solvers on three test problems arising from physics</a:t>
                      </a:r>
                      <a:endParaRPr lang="x-none" sz="2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DM Sans" pitchFamily="2" charset="0"/>
                        </a:rPr>
                        <a:t>-Limited to IVPs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79422"/>
                  </a:ext>
                </a:extLst>
              </a:tr>
              <a:tr h="16135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Super implicit multistep collocation methods for nonlinear Volterra integral equations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  <a:latin typeface="DM Sans" pitchFamily="2" charset="0"/>
                        </a:rPr>
                        <a:t>S. </a:t>
                      </a:r>
                      <a:r>
                        <a:rPr lang="en-US" sz="2400" dirty="0" err="1">
                          <a:effectLst/>
                          <a:latin typeface="DM Sans" pitchFamily="2" charset="0"/>
                        </a:rPr>
                        <a:t>Fazeli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2400" dirty="0">
                          <a:effectLst/>
                          <a:latin typeface="DM Sans" pitchFamily="2" charset="0"/>
                        </a:rPr>
                        <a:t>G. </a:t>
                      </a:r>
                      <a:r>
                        <a:rPr lang="en-US" sz="2400" dirty="0" err="1">
                          <a:effectLst/>
                          <a:latin typeface="DM Sans" pitchFamily="2" charset="0"/>
                        </a:rPr>
                        <a:t>Hojjati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2400" dirty="0">
                          <a:effectLst/>
                          <a:latin typeface="DM Sans" pitchFamily="2" charset="0"/>
                        </a:rPr>
                        <a:t>S. </a:t>
                      </a:r>
                      <a:r>
                        <a:rPr lang="en-US" sz="2400" dirty="0" err="1">
                          <a:effectLst/>
                          <a:latin typeface="DM Sans" pitchFamily="2" charset="0"/>
                        </a:rPr>
                        <a:t>Shahmorad</a:t>
                      </a:r>
                      <a:endParaRPr lang="x-none" sz="2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construct a new class of multistep collocation methods for solving two types of nonlinear Volterra integral equations including non-stiff and stiff problems. </a:t>
                      </a:r>
                      <a:endParaRPr lang="x-none" sz="2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DM Sans" pitchFamily="2" charset="0"/>
                        </a:rPr>
                        <a:t>Limited to VIPs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03693"/>
                  </a:ext>
                </a:extLst>
              </a:tr>
              <a:tr h="1714380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DM Sans" pitchFamily="2" charset="0"/>
                        </a:rPr>
                        <a:t>VODE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L.R. </a:t>
                      </a:r>
                      <a:r>
                        <a:rPr lang="en-US" sz="2400" dirty="0" err="1"/>
                        <a:t>Petzold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General-purpose ODE solver. Combines Adams methods and BDF methods for both stiff and non-stiff problems.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Explicit methods can be less efficient for very stiff systems compared to implicit methods.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256954"/>
                  </a:ext>
                </a:extLst>
              </a:tr>
              <a:tr h="1714380">
                <a:tc>
                  <a:txBody>
                    <a:bodyPr/>
                    <a:lstStyle/>
                    <a:p>
                      <a:r>
                        <a:rPr lang="en-US" sz="2400" dirty="0"/>
                        <a:t>RADAU5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H.A. Luther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Implicit Runge-</a:t>
                      </a:r>
                      <a:r>
                        <a:rPr lang="en-US" sz="2400" dirty="0" err="1"/>
                        <a:t>Kutta</a:t>
                      </a:r>
                      <a:r>
                        <a:rPr lang="en-US" sz="2400" dirty="0"/>
                        <a:t> methods for stiff ODEs. Provides high accuracy and stability for stiff problems.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Can be computationally expensive for large systems due to the use of implicit methods.</a:t>
                      </a:r>
                      <a:endParaRPr lang="x-none" sz="2300" dirty="0">
                        <a:latin typeface="DM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263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57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TextBox 10"/>
          <p:cNvSpPr txBox="1"/>
          <p:nvPr/>
        </p:nvSpPr>
        <p:spPr>
          <a:xfrm>
            <a:off x="2398063" y="282148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395886" y="4533853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256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TextBox 10"/>
          <p:cNvSpPr txBox="1"/>
          <p:nvPr/>
        </p:nvSpPr>
        <p:spPr>
          <a:xfrm>
            <a:off x="2099279" y="58375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331306" y="265268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81EB3-5166-7273-EDF4-652D90395881}"/>
              </a:ext>
            </a:extLst>
          </p:cNvPr>
          <p:cNvSpPr txBox="1"/>
          <p:nvPr/>
        </p:nvSpPr>
        <p:spPr>
          <a:xfrm>
            <a:off x="2331306" y="4570405"/>
            <a:ext cx="12866041" cy="1094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5400" dirty="0">
                <a:solidFill>
                  <a:srgbClr val="227C9D"/>
                </a:solidFill>
                <a:latin typeface="Kollektif Bold"/>
              </a:rPr>
              <a:t>Development of software</a:t>
            </a:r>
          </a:p>
        </p:txBody>
      </p:sp>
    </p:spTree>
    <p:extLst>
      <p:ext uri="{BB962C8B-B14F-4D97-AF65-F5344CB8AC3E}">
        <p14:creationId xmlns:p14="http://schemas.microsoft.com/office/powerpoint/2010/main" val="268190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4400" y="1589042"/>
            <a:ext cx="548039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</a:rPr>
              <a:t>Software Tools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TextBox 15"/>
          <p:cNvSpPr txBox="1"/>
          <p:nvPr/>
        </p:nvSpPr>
        <p:spPr>
          <a:xfrm>
            <a:off x="6615800" y="1589042"/>
            <a:ext cx="5056399" cy="111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Dart</a:t>
            </a:r>
          </a:p>
          <a:p>
            <a:pPr marL="259080" lvl="1" algn="l">
              <a:lnSpc>
                <a:spcPts val="2879"/>
              </a:lnSpc>
            </a:pPr>
            <a:endParaRPr lang="en-US" sz="2400" b="1" dirty="0">
              <a:solidFill>
                <a:srgbClr val="545454"/>
              </a:solidFill>
              <a:latin typeface="DM Sans"/>
            </a:endParaRP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endParaRPr lang="en-US" sz="2400" b="1" dirty="0">
              <a:solidFill>
                <a:srgbClr val="545454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02901" y="1589042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Flutter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15800" y="5291619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Visual Studio Code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19" name="Group 19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202900" y="5291619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Visual Studio</a:t>
            </a:r>
          </a:p>
        </p:txBody>
      </p:sp>
      <p:pic>
        <p:nvPicPr>
          <p:cNvPr id="1028" name="Picture 4" descr="Image processing with Dart - part 1 | by B M Abir | Medium">
            <a:extLst>
              <a:ext uri="{FF2B5EF4-FFF2-40B4-BE49-F238E27FC236}">
                <a16:creationId xmlns:a16="http://schemas.microsoft.com/office/drawing/2014/main" id="{6948E30A-C41A-0D36-BD7D-D3E276152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43" y="2178843"/>
            <a:ext cx="3162300" cy="17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39B976-7173-DDAE-9035-12FF7689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900" y="2568955"/>
            <a:ext cx="3583519" cy="102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etting started with visual studio code and building HTML websites">
            <a:extLst>
              <a:ext uri="{FF2B5EF4-FFF2-40B4-BE49-F238E27FC236}">
                <a16:creationId xmlns:a16="http://schemas.microsoft.com/office/drawing/2014/main" id="{FC37B032-F64C-82BD-BD7A-D39F8E14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82" y="5594537"/>
            <a:ext cx="7436677" cy="398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 Studio Code vs Visual Studio – Are They The Same?">
            <a:extLst>
              <a:ext uri="{FF2B5EF4-FFF2-40B4-BE49-F238E27FC236}">
                <a16:creationId xmlns:a16="http://schemas.microsoft.com/office/drawing/2014/main" id="{643E91B4-133C-97A0-3F6D-4786213BA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1538" y="6629433"/>
            <a:ext cx="2474146" cy="185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949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2" name="Picture 11" descr="A screen shot of the Predictor-Corrector Solver view code via VSCode">
            <a:extLst>
              <a:ext uri="{FF2B5EF4-FFF2-40B4-BE49-F238E27FC236}">
                <a16:creationId xmlns:a16="http://schemas.microsoft.com/office/drawing/2014/main" id="{B4C299B5-F0CA-D0FA-0A24-5AB7B26F31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0800000">
            <a:off x="9525" y="82431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>
            <a:off x="1083809" y="82717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>
            <a:off x="0" y="9355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>
            <a:off x="3321750" y="93841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>
            <a:off x="17204191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17204191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6120382" y="705368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20382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5400000">
            <a:off x="15036573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5400000" flipH="1" flipV="1">
            <a:off x="12770705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 rot="-10800000" flipH="1" flipV="1">
            <a:off x="12770705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4E73BA-7B46-FB7E-BA27-DCF7FFD4E7BE}"/>
              </a:ext>
            </a:extLst>
          </p:cNvPr>
          <p:cNvGrpSpPr/>
          <p:nvPr/>
        </p:nvGrpSpPr>
        <p:grpSpPr>
          <a:xfrm>
            <a:off x="1108575" y="2107710"/>
            <a:ext cx="6062385" cy="6015492"/>
            <a:chOff x="2167618" y="1356235"/>
            <a:chExt cx="6062385" cy="60154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4086A39-4F19-0F27-D5FA-33444D501A16}"/>
                </a:ext>
              </a:extLst>
            </p:cNvPr>
            <p:cNvGrpSpPr/>
            <p:nvPr/>
          </p:nvGrpSpPr>
          <p:grpSpPr>
            <a:xfrm>
              <a:off x="2174058" y="1356235"/>
              <a:ext cx="6046286" cy="1027869"/>
              <a:chOff x="2481521" y="1977377"/>
              <a:chExt cx="6046286" cy="1027869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2481521" y="1977377"/>
                <a:ext cx="6046286" cy="1027869"/>
                <a:chOff x="0" y="0"/>
                <a:chExt cx="1592438" cy="270714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x-none" dirty="0"/>
                </a:p>
              </p:txBody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2825091" y="2178574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01 - Introduction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F66F10-3D08-C27F-446B-B0E60F33AA4D}"/>
                </a:ext>
              </a:extLst>
            </p:cNvPr>
            <p:cNvGrpSpPr/>
            <p:nvPr/>
          </p:nvGrpSpPr>
          <p:grpSpPr>
            <a:xfrm>
              <a:off x="2167618" y="3018776"/>
              <a:ext cx="6046286" cy="1027869"/>
              <a:chOff x="2481521" y="3996261"/>
              <a:chExt cx="6046286" cy="1027869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2481521" y="3996261"/>
                <a:ext cx="6046286" cy="1027869"/>
                <a:chOff x="0" y="0"/>
                <a:chExt cx="1592438" cy="270714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x-none"/>
                </a:p>
              </p:txBody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23" name="TextBox 23"/>
              <p:cNvSpPr txBox="1"/>
              <p:nvPr/>
            </p:nvSpPr>
            <p:spPr>
              <a:xfrm>
                <a:off x="2825091" y="4197458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02 - Aim &amp; Objectives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D10280-C94C-96C2-D11F-93C742051FFA}"/>
                </a:ext>
              </a:extLst>
            </p:cNvPr>
            <p:cNvGrpSpPr/>
            <p:nvPr/>
          </p:nvGrpSpPr>
          <p:grpSpPr>
            <a:xfrm>
              <a:off x="2174058" y="4681317"/>
              <a:ext cx="6046286" cy="1027869"/>
              <a:chOff x="2481521" y="6015146"/>
              <a:chExt cx="6046286" cy="1027869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2481521" y="6015146"/>
                <a:ext cx="6046286" cy="1027869"/>
                <a:chOff x="0" y="0"/>
                <a:chExt cx="1592438" cy="270714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x-none"/>
                </a:p>
              </p:txBody>
            </p:sp>
            <p:sp>
              <p:nvSpPr>
                <p:cNvPr id="7" name="TextBox 7"/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2825091" y="6216342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03 - Abstract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548FD59-B401-238F-66EA-BDDE73DDC7EB}"/>
                </a:ext>
              </a:extLst>
            </p:cNvPr>
            <p:cNvGrpSpPr/>
            <p:nvPr/>
          </p:nvGrpSpPr>
          <p:grpSpPr>
            <a:xfrm>
              <a:off x="2183717" y="6343858"/>
              <a:ext cx="6046286" cy="1027869"/>
              <a:chOff x="2481521" y="3996261"/>
              <a:chExt cx="6046286" cy="1027869"/>
            </a:xfrm>
          </p:grpSpPr>
          <p:grpSp>
            <p:nvGrpSpPr>
              <p:cNvPr id="30" name="Group 2">
                <a:extLst>
                  <a:ext uri="{FF2B5EF4-FFF2-40B4-BE49-F238E27FC236}">
                    <a16:creationId xmlns:a16="http://schemas.microsoft.com/office/drawing/2014/main" id="{63A01D37-A2D7-BF54-D26E-7362099DEFD0}"/>
                  </a:ext>
                </a:extLst>
              </p:cNvPr>
              <p:cNvGrpSpPr/>
              <p:nvPr/>
            </p:nvGrpSpPr>
            <p:grpSpPr>
              <a:xfrm>
                <a:off x="2481521" y="3996261"/>
                <a:ext cx="6046286" cy="1027869"/>
                <a:chOff x="0" y="0"/>
                <a:chExt cx="1592438" cy="270714"/>
              </a:xfrm>
            </p:grpSpPr>
            <p:sp>
              <p:nvSpPr>
                <p:cNvPr id="32" name="Freeform 3">
                  <a:extLst>
                    <a:ext uri="{FF2B5EF4-FFF2-40B4-BE49-F238E27FC236}">
                      <a16:creationId xmlns:a16="http://schemas.microsoft.com/office/drawing/2014/main" id="{030184E9-EBA3-3377-0273-06F4206462E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x-none"/>
                </a:p>
              </p:txBody>
            </p:sp>
            <p:sp>
              <p:nvSpPr>
                <p:cNvPr id="33" name="TextBox 4">
                  <a:extLst>
                    <a:ext uri="{FF2B5EF4-FFF2-40B4-BE49-F238E27FC236}">
                      <a16:creationId xmlns:a16="http://schemas.microsoft.com/office/drawing/2014/main" id="{A964A329-7833-8FC7-1C5F-FD0843EECCC9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31" name="TextBox 23">
                <a:extLst>
                  <a:ext uri="{FF2B5EF4-FFF2-40B4-BE49-F238E27FC236}">
                    <a16:creationId xmlns:a16="http://schemas.microsoft.com/office/drawing/2014/main" id="{67184FC9-2961-DD72-FF59-D1561EF6C9CA}"/>
                  </a:ext>
                </a:extLst>
              </p:cNvPr>
              <p:cNvSpPr txBox="1"/>
              <p:nvPr/>
            </p:nvSpPr>
            <p:spPr>
              <a:xfrm>
                <a:off x="2825091" y="4197458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04 – </a:t>
                </a:r>
                <a:r>
                  <a:rPr lang="en-US" sz="3600" dirty="0">
                    <a:solidFill>
                      <a:srgbClr val="FFFFFF"/>
                    </a:solidFill>
                    <a:latin typeface="Kollektif Bold"/>
                  </a:rPr>
                  <a:t>Problem Statement</a:t>
                </a:r>
                <a:endParaRPr lang="en-US" sz="4000" dirty="0">
                  <a:solidFill>
                    <a:srgbClr val="FFFFFF"/>
                  </a:solidFill>
                  <a:latin typeface="Kollektif Bold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606BEA-559B-F23C-22C0-A292083668FA}"/>
              </a:ext>
            </a:extLst>
          </p:cNvPr>
          <p:cNvGrpSpPr/>
          <p:nvPr/>
        </p:nvGrpSpPr>
        <p:grpSpPr>
          <a:xfrm>
            <a:off x="10296656" y="2107710"/>
            <a:ext cx="6062385" cy="6015492"/>
            <a:chOff x="2167618" y="1356235"/>
            <a:chExt cx="6062385" cy="601549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47D990A-36F5-1090-3576-237A4D509F01}"/>
                </a:ext>
              </a:extLst>
            </p:cNvPr>
            <p:cNvGrpSpPr/>
            <p:nvPr/>
          </p:nvGrpSpPr>
          <p:grpSpPr>
            <a:xfrm>
              <a:off x="2174058" y="1356235"/>
              <a:ext cx="6046286" cy="1027869"/>
              <a:chOff x="2481521" y="1977377"/>
              <a:chExt cx="6046286" cy="1027869"/>
            </a:xfrm>
          </p:grpSpPr>
          <p:grpSp>
            <p:nvGrpSpPr>
              <p:cNvPr id="54" name="Group 19">
                <a:extLst>
                  <a:ext uri="{FF2B5EF4-FFF2-40B4-BE49-F238E27FC236}">
                    <a16:creationId xmlns:a16="http://schemas.microsoft.com/office/drawing/2014/main" id="{181BBD86-8E84-876D-767B-3D18589AE66D}"/>
                  </a:ext>
                </a:extLst>
              </p:cNvPr>
              <p:cNvGrpSpPr/>
              <p:nvPr/>
            </p:nvGrpSpPr>
            <p:grpSpPr>
              <a:xfrm>
                <a:off x="2481521" y="1977377"/>
                <a:ext cx="6046286" cy="1027869"/>
                <a:chOff x="0" y="0"/>
                <a:chExt cx="1592438" cy="270714"/>
              </a:xfrm>
            </p:grpSpPr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F9F583A-E2F1-CE27-CDD2-D54CAE83BCC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x-none" dirty="0"/>
                </a:p>
              </p:txBody>
            </p:sp>
            <p:sp>
              <p:nvSpPr>
                <p:cNvPr id="57" name="TextBox 21">
                  <a:extLst>
                    <a:ext uri="{FF2B5EF4-FFF2-40B4-BE49-F238E27FC236}">
                      <a16:creationId xmlns:a16="http://schemas.microsoft.com/office/drawing/2014/main" id="{B21586A8-B457-593C-8E49-88D231812CFB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55" name="TextBox 22">
                <a:extLst>
                  <a:ext uri="{FF2B5EF4-FFF2-40B4-BE49-F238E27FC236}">
                    <a16:creationId xmlns:a16="http://schemas.microsoft.com/office/drawing/2014/main" id="{CEAF5C98-1F34-F96D-53A5-F77B3775E77C}"/>
                  </a:ext>
                </a:extLst>
              </p:cNvPr>
              <p:cNvSpPr txBox="1"/>
              <p:nvPr/>
            </p:nvSpPr>
            <p:spPr>
              <a:xfrm>
                <a:off x="2825091" y="2178574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05 – Literature review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DA010FE-977C-1F2E-88E9-985868F112FF}"/>
                </a:ext>
              </a:extLst>
            </p:cNvPr>
            <p:cNvGrpSpPr/>
            <p:nvPr/>
          </p:nvGrpSpPr>
          <p:grpSpPr>
            <a:xfrm>
              <a:off x="2167618" y="3018776"/>
              <a:ext cx="6046286" cy="1027869"/>
              <a:chOff x="2481521" y="3996261"/>
              <a:chExt cx="6046286" cy="1027869"/>
            </a:xfrm>
          </p:grpSpPr>
          <p:grpSp>
            <p:nvGrpSpPr>
              <p:cNvPr id="50" name="Group 2">
                <a:extLst>
                  <a:ext uri="{FF2B5EF4-FFF2-40B4-BE49-F238E27FC236}">
                    <a16:creationId xmlns:a16="http://schemas.microsoft.com/office/drawing/2014/main" id="{EA5F0C33-17B3-FDEC-A229-88C369949080}"/>
                  </a:ext>
                </a:extLst>
              </p:cNvPr>
              <p:cNvGrpSpPr/>
              <p:nvPr/>
            </p:nvGrpSpPr>
            <p:grpSpPr>
              <a:xfrm>
                <a:off x="2481521" y="3996261"/>
                <a:ext cx="6046286" cy="1027869"/>
                <a:chOff x="0" y="0"/>
                <a:chExt cx="1592438" cy="270714"/>
              </a:xfrm>
            </p:grpSpPr>
            <p:sp>
              <p:nvSpPr>
                <p:cNvPr id="52" name="Freeform 3">
                  <a:extLst>
                    <a:ext uri="{FF2B5EF4-FFF2-40B4-BE49-F238E27FC236}">
                      <a16:creationId xmlns:a16="http://schemas.microsoft.com/office/drawing/2014/main" id="{0E1EF3EE-8E1B-3193-DCC0-FDC697B2287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x-none"/>
                </a:p>
              </p:txBody>
            </p:sp>
            <p:sp>
              <p:nvSpPr>
                <p:cNvPr id="53" name="TextBox 4">
                  <a:extLst>
                    <a:ext uri="{FF2B5EF4-FFF2-40B4-BE49-F238E27FC236}">
                      <a16:creationId xmlns:a16="http://schemas.microsoft.com/office/drawing/2014/main" id="{DCD6EBD5-C000-A868-4E2C-29F3620E0853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51" name="TextBox 23">
                <a:extLst>
                  <a:ext uri="{FF2B5EF4-FFF2-40B4-BE49-F238E27FC236}">
                    <a16:creationId xmlns:a16="http://schemas.microsoft.com/office/drawing/2014/main" id="{166A2785-FE41-2B72-A98F-5957D46F4F81}"/>
                  </a:ext>
                </a:extLst>
              </p:cNvPr>
              <p:cNvSpPr txBox="1"/>
              <p:nvPr/>
            </p:nvSpPr>
            <p:spPr>
              <a:xfrm>
                <a:off x="2825091" y="4197458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06 - Methodology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87641A3-BA26-4ECF-593B-13EF93F182F9}"/>
                </a:ext>
              </a:extLst>
            </p:cNvPr>
            <p:cNvGrpSpPr/>
            <p:nvPr/>
          </p:nvGrpSpPr>
          <p:grpSpPr>
            <a:xfrm>
              <a:off x="2174058" y="4681317"/>
              <a:ext cx="6046286" cy="1027869"/>
              <a:chOff x="2481521" y="6015146"/>
              <a:chExt cx="6046286" cy="1027869"/>
            </a:xfrm>
          </p:grpSpPr>
          <p:grpSp>
            <p:nvGrpSpPr>
              <p:cNvPr id="46" name="Group 5">
                <a:extLst>
                  <a:ext uri="{FF2B5EF4-FFF2-40B4-BE49-F238E27FC236}">
                    <a16:creationId xmlns:a16="http://schemas.microsoft.com/office/drawing/2014/main" id="{4F271639-E8EE-654D-112A-0A0BCF44891E}"/>
                  </a:ext>
                </a:extLst>
              </p:cNvPr>
              <p:cNvGrpSpPr/>
              <p:nvPr/>
            </p:nvGrpSpPr>
            <p:grpSpPr>
              <a:xfrm>
                <a:off x="2481521" y="6015146"/>
                <a:ext cx="6046286" cy="1027869"/>
                <a:chOff x="0" y="0"/>
                <a:chExt cx="1592438" cy="270714"/>
              </a:xfrm>
            </p:grpSpPr>
            <p:sp>
              <p:nvSpPr>
                <p:cNvPr id="48" name="Freeform 6">
                  <a:extLst>
                    <a:ext uri="{FF2B5EF4-FFF2-40B4-BE49-F238E27FC236}">
                      <a16:creationId xmlns:a16="http://schemas.microsoft.com/office/drawing/2014/main" id="{50B4801B-18E9-6C8C-BFB1-3021BBC49A5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x-none"/>
                </a:p>
              </p:txBody>
            </p:sp>
            <p:sp>
              <p:nvSpPr>
                <p:cNvPr id="49" name="TextBox 7">
                  <a:extLst>
                    <a:ext uri="{FF2B5EF4-FFF2-40B4-BE49-F238E27FC236}">
                      <a16:creationId xmlns:a16="http://schemas.microsoft.com/office/drawing/2014/main" id="{885F36E3-A608-F225-0033-FAF5AE2CF60A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47" name="TextBox 24">
                <a:extLst>
                  <a:ext uri="{FF2B5EF4-FFF2-40B4-BE49-F238E27FC236}">
                    <a16:creationId xmlns:a16="http://schemas.microsoft.com/office/drawing/2014/main" id="{93DC1A0E-BF45-7ECB-FD9D-A3369436E201}"/>
                  </a:ext>
                </a:extLst>
              </p:cNvPr>
              <p:cNvSpPr txBox="1"/>
              <p:nvPr/>
            </p:nvSpPr>
            <p:spPr>
              <a:xfrm>
                <a:off x="2825091" y="6216342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07 – Numerical results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0AD141F-12D5-C449-50EB-1BCFEFEAC656}"/>
                </a:ext>
              </a:extLst>
            </p:cNvPr>
            <p:cNvGrpSpPr/>
            <p:nvPr/>
          </p:nvGrpSpPr>
          <p:grpSpPr>
            <a:xfrm>
              <a:off x="2183717" y="6343858"/>
              <a:ext cx="6046286" cy="1027869"/>
              <a:chOff x="2481521" y="3996261"/>
              <a:chExt cx="6046286" cy="1027869"/>
            </a:xfrm>
          </p:grpSpPr>
          <p:grpSp>
            <p:nvGrpSpPr>
              <p:cNvPr id="42" name="Group 2">
                <a:extLst>
                  <a:ext uri="{FF2B5EF4-FFF2-40B4-BE49-F238E27FC236}">
                    <a16:creationId xmlns:a16="http://schemas.microsoft.com/office/drawing/2014/main" id="{C1081CB7-2D3F-11FE-6FF3-D3694D090CEE}"/>
                  </a:ext>
                </a:extLst>
              </p:cNvPr>
              <p:cNvGrpSpPr/>
              <p:nvPr/>
            </p:nvGrpSpPr>
            <p:grpSpPr>
              <a:xfrm>
                <a:off x="2481521" y="3996261"/>
                <a:ext cx="6046286" cy="1027869"/>
                <a:chOff x="0" y="0"/>
                <a:chExt cx="1592438" cy="270714"/>
              </a:xfrm>
            </p:grpSpPr>
            <p:sp>
              <p:nvSpPr>
                <p:cNvPr id="44" name="Freeform 3">
                  <a:extLst>
                    <a:ext uri="{FF2B5EF4-FFF2-40B4-BE49-F238E27FC236}">
                      <a16:creationId xmlns:a16="http://schemas.microsoft.com/office/drawing/2014/main" id="{D2E10680-C063-31B8-2F5F-F602B7EE54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92438" cy="27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2438" h="270714">
                      <a:moveTo>
                        <a:pt x="65303" y="0"/>
                      </a:moveTo>
                      <a:lnTo>
                        <a:pt x="1527135" y="0"/>
                      </a:lnTo>
                      <a:cubicBezTo>
                        <a:pt x="1544454" y="0"/>
                        <a:pt x="1561064" y="6880"/>
                        <a:pt x="1573311" y="19127"/>
                      </a:cubicBezTo>
                      <a:cubicBezTo>
                        <a:pt x="1585557" y="31373"/>
                        <a:pt x="1592438" y="47983"/>
                        <a:pt x="1592438" y="65303"/>
                      </a:cubicBezTo>
                      <a:lnTo>
                        <a:pt x="1592438" y="205412"/>
                      </a:lnTo>
                      <a:cubicBezTo>
                        <a:pt x="1592438" y="241477"/>
                        <a:pt x="1563201" y="270714"/>
                        <a:pt x="1527135" y="270714"/>
                      </a:cubicBezTo>
                      <a:lnTo>
                        <a:pt x="65303" y="270714"/>
                      </a:lnTo>
                      <a:cubicBezTo>
                        <a:pt x="47983" y="270714"/>
                        <a:pt x="31373" y="263834"/>
                        <a:pt x="19127" y="251588"/>
                      </a:cubicBezTo>
                      <a:cubicBezTo>
                        <a:pt x="6880" y="239341"/>
                        <a:pt x="0" y="222731"/>
                        <a:pt x="0" y="205412"/>
                      </a:cubicBezTo>
                      <a:lnTo>
                        <a:pt x="0" y="65303"/>
                      </a:lnTo>
                      <a:cubicBezTo>
                        <a:pt x="0" y="47983"/>
                        <a:pt x="6880" y="31373"/>
                        <a:pt x="19127" y="19127"/>
                      </a:cubicBezTo>
                      <a:cubicBezTo>
                        <a:pt x="31373" y="6880"/>
                        <a:pt x="47983" y="0"/>
                        <a:pt x="65303" y="0"/>
                      </a:cubicBezTo>
                      <a:close/>
                    </a:path>
                  </a:pathLst>
                </a:custGeom>
                <a:solidFill>
                  <a:srgbClr val="227C9D"/>
                </a:solidFill>
              </p:spPr>
              <p:txBody>
                <a:bodyPr/>
                <a:lstStyle/>
                <a:p>
                  <a:endParaRPr lang="x-none"/>
                </a:p>
              </p:txBody>
            </p:sp>
            <p:sp>
              <p:nvSpPr>
                <p:cNvPr id="45" name="TextBox 4">
                  <a:extLst>
                    <a:ext uri="{FF2B5EF4-FFF2-40B4-BE49-F238E27FC236}">
                      <a16:creationId xmlns:a16="http://schemas.microsoft.com/office/drawing/2014/main" id="{10812B52-3A8B-7BC0-DE79-2DD26CAEF7E3}"/>
                    </a:ext>
                  </a:extLst>
                </p:cNvPr>
                <p:cNvSpPr txBox="1"/>
                <p:nvPr/>
              </p:nvSpPr>
              <p:spPr>
                <a:xfrm>
                  <a:off x="0" y="19050"/>
                  <a:ext cx="1592438" cy="251664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553"/>
                    </a:lnSpc>
                  </a:pPr>
                  <a:endParaRPr/>
                </a:p>
              </p:txBody>
            </p:sp>
          </p:grpSp>
          <p:sp>
            <p:nvSpPr>
              <p:cNvPr id="43" name="TextBox 23">
                <a:extLst>
                  <a:ext uri="{FF2B5EF4-FFF2-40B4-BE49-F238E27FC236}">
                    <a16:creationId xmlns:a16="http://schemas.microsoft.com/office/drawing/2014/main" id="{6F1DAF21-1879-31F0-3B6A-2FDE3004C7A4}"/>
                  </a:ext>
                </a:extLst>
              </p:cNvPr>
              <p:cNvSpPr txBox="1"/>
              <p:nvPr/>
            </p:nvSpPr>
            <p:spPr>
              <a:xfrm>
                <a:off x="2825091" y="4197458"/>
                <a:ext cx="5702716" cy="51296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000"/>
                  </a:lnSpc>
                </a:pPr>
                <a:r>
                  <a:rPr lang="en-US" sz="4000" dirty="0">
                    <a:solidFill>
                      <a:srgbClr val="FFFFFF"/>
                    </a:solidFill>
                    <a:latin typeface="Kollektif Bold"/>
                  </a:rPr>
                  <a:t>08 - Conclusion</a:t>
                </a:r>
              </a:p>
            </p:txBody>
          </p:sp>
        </p:grpSp>
      </p:grpSp>
      <p:sp>
        <p:nvSpPr>
          <p:cNvPr id="25" name="TextBox 11">
            <a:extLst>
              <a:ext uri="{FF2B5EF4-FFF2-40B4-BE49-F238E27FC236}">
                <a16:creationId xmlns:a16="http://schemas.microsoft.com/office/drawing/2014/main" id="{1582E43B-B241-FFB3-386D-CAAE627F1710}"/>
              </a:ext>
            </a:extLst>
          </p:cNvPr>
          <p:cNvSpPr txBox="1"/>
          <p:nvPr/>
        </p:nvSpPr>
        <p:spPr>
          <a:xfrm>
            <a:off x="6021160" y="552285"/>
            <a:ext cx="6046287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Table of 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"/>
    </mc:Choice>
    <mc:Fallback xmlns="">
      <p:transition spd="slow" advTm="13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827624"/>
            <a:ext cx="61722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</a:rPr>
              <a:t>Analysis of GLMM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TextBox 15"/>
          <p:cNvSpPr txBox="1"/>
          <p:nvPr/>
        </p:nvSpPr>
        <p:spPr>
          <a:xfrm>
            <a:off x="5708992" y="1589042"/>
            <a:ext cx="5056399" cy="111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Consistency</a:t>
            </a:r>
          </a:p>
          <a:p>
            <a:pPr marL="259080" lvl="1" algn="l">
              <a:lnSpc>
                <a:spcPts val="2879"/>
              </a:lnSpc>
            </a:pPr>
            <a:endParaRPr lang="en-US" sz="2400" b="1" dirty="0">
              <a:solidFill>
                <a:srgbClr val="545454"/>
              </a:solidFill>
              <a:latin typeface="DM Sans"/>
            </a:endParaRP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endParaRPr lang="en-US" sz="2400" b="1" dirty="0">
              <a:solidFill>
                <a:srgbClr val="545454"/>
              </a:solidFill>
              <a:latin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02901" y="1589042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Zero Stability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08991" y="4564935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Convergence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19" name="Group 19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202900" y="5291619"/>
            <a:ext cx="5056399" cy="366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b="1" dirty="0">
                <a:solidFill>
                  <a:srgbClr val="545454"/>
                </a:solidFill>
                <a:latin typeface="DM Sans"/>
              </a:rPr>
              <a:t>Order and Error Constant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E07B312-7665-1668-9F8F-E207D7C6B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0272" y="2159650"/>
            <a:ext cx="2191056" cy="16766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0E250C-E19A-DCC7-97E7-D673DF6B35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5200" y="2367684"/>
            <a:ext cx="3067478" cy="12765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C34BB69-9C43-B096-5AD1-019FAA6CF2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66864" y="2293438"/>
            <a:ext cx="3067477" cy="18688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1194DE5-DC78-734E-6311-6B44DF90B3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97612" y="4324382"/>
            <a:ext cx="4839375" cy="6382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D4B851B-7F15-62CA-A135-F2331E781C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63654" y="5419609"/>
            <a:ext cx="6023334" cy="5971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8BD942A-12E9-1C02-6951-17F4BCDBD1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89283" y="5913905"/>
            <a:ext cx="9431066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2438400" y="842694"/>
            <a:ext cx="1250301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Consistency Analysis Algorithm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2BDA94-1DD4-E8EA-C14C-94522F7E1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236" y="1923630"/>
            <a:ext cx="15208763" cy="73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26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2892494" y="409216"/>
            <a:ext cx="1250301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Zero-Stability Analysis Algorithm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07550-8643-12CD-4A60-C99DE6E17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9768" y="1323441"/>
            <a:ext cx="13960275" cy="86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80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2892494" y="409216"/>
            <a:ext cx="1250301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Zero-Stability Analysis Algorithm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190128-8559-1154-2CEA-4744870E8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1374628"/>
            <a:ext cx="11049000" cy="78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1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2892494" y="409216"/>
            <a:ext cx="1250301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Convergence Analysis Algorithm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3C1510-679F-81D6-0306-739FCA896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97" y="1578073"/>
            <a:ext cx="15741594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2892494" y="409216"/>
            <a:ext cx="1250301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Order and Error Constant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E93ECC-10ED-6C8C-9BF7-DF0DC571A2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600" y="1323441"/>
            <a:ext cx="12626634" cy="86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26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TextBox 10"/>
          <p:cNvSpPr txBox="1"/>
          <p:nvPr/>
        </p:nvSpPr>
        <p:spPr>
          <a:xfrm>
            <a:off x="2189340" y="1252481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12000" dirty="0">
                <a:solidFill>
                  <a:srgbClr val="227C9D"/>
                </a:solidFill>
                <a:latin typeface="Kollektif Bold"/>
              </a:rPr>
              <a:t>5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402560" y="325360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81EB3-5166-7273-EDF4-652D90395881}"/>
              </a:ext>
            </a:extLst>
          </p:cNvPr>
          <p:cNvSpPr txBox="1"/>
          <p:nvPr/>
        </p:nvSpPr>
        <p:spPr>
          <a:xfrm>
            <a:off x="2705905" y="5067763"/>
            <a:ext cx="12866041" cy="2376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5400" dirty="0">
                <a:solidFill>
                  <a:srgbClr val="227C9D"/>
                </a:solidFill>
                <a:latin typeface="Kollektif Bold"/>
              </a:rPr>
              <a:t>Existing Software and Algorithms for LMM</a:t>
            </a:r>
          </a:p>
        </p:txBody>
      </p:sp>
    </p:spTree>
    <p:extLst>
      <p:ext uri="{BB962C8B-B14F-4D97-AF65-F5344CB8AC3E}">
        <p14:creationId xmlns:p14="http://schemas.microsoft.com/office/powerpoint/2010/main" val="2550722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6779354" y="-3323851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3" name="AutoShape 23"/>
          <p:cNvSpPr/>
          <p:nvPr/>
        </p:nvSpPr>
        <p:spPr>
          <a:xfrm flipV="1">
            <a:off x="17092031" y="-296354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 flipV="1">
            <a:off x="17450501" y="-2612228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 flipV="1">
            <a:off x="17836769" y="-2308948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 flipV="1">
            <a:off x="18276445" y="-182225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DEBD8B97-744D-1E00-E30B-2B078AFA7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439669"/>
              </p:ext>
            </p:extLst>
          </p:nvPr>
        </p:nvGraphicFramePr>
        <p:xfrm>
          <a:off x="-11555" y="-36012"/>
          <a:ext cx="18288000" cy="10323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747669463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4436187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2753492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19152877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87246373"/>
                    </a:ext>
                  </a:extLst>
                </a:gridCol>
              </a:tblGrid>
              <a:tr h="104187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DM Sans" pitchFamily="2" charset="0"/>
                        </a:rPr>
                        <a:t>Solver</a:t>
                      </a:r>
                      <a:endParaRPr lang="x-none" sz="3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DM Sans" pitchFamily="2" charset="0"/>
                        </a:rPr>
                        <a:t>Method Used</a:t>
                      </a:r>
                      <a:endParaRPr lang="x-none" sz="3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DM Sans" pitchFamily="2" charset="0"/>
                        </a:rPr>
                        <a:t>UI Interface</a:t>
                      </a:r>
                      <a:endParaRPr lang="x-none" sz="3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DM Sans" pitchFamily="2" charset="0"/>
                        </a:rPr>
                        <a:t>Programming Language</a:t>
                      </a:r>
                      <a:endParaRPr lang="x-none" sz="30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latin typeface="DM Sans" pitchFamily="2" charset="0"/>
                        </a:rPr>
                        <a:t>Ease of use</a:t>
                      </a:r>
                      <a:endParaRPr lang="x-none" sz="3000" dirty="0">
                        <a:latin typeface="DM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3297"/>
                  </a:ext>
                </a:extLst>
              </a:tr>
              <a:tr h="1671411">
                <a:tc>
                  <a:txBody>
                    <a:bodyPr/>
                    <a:lstStyle/>
                    <a:p>
                      <a:pPr algn="ctr"/>
                      <a:r>
                        <a:rPr lang="en-US" sz="3400" b="1" dirty="0">
                          <a:latin typeface="DM Sans" pitchFamily="2" charset="0"/>
                        </a:rPr>
                        <a:t>JF-SM Solver</a:t>
                      </a:r>
                      <a:endParaRPr lang="x-none" sz="3400" b="1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b="1" dirty="0">
                          <a:latin typeface="DM Sans" pitchFamily="2" charset="0"/>
                        </a:rPr>
                        <a:t>Collocation &amp; Multistep</a:t>
                      </a:r>
                      <a:endParaRPr lang="x-none" sz="3400" b="1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Custom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>
                          <a:latin typeface="DM Sans" pitchFamily="2" charset="0"/>
                        </a:rPr>
                        <a:t>Dart and Flutter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1" dirty="0">
                          <a:latin typeface="DM Sans" pitchFamily="2" charset="0"/>
                        </a:rPr>
                        <a:t>(Desktop)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400" b="1" kern="1200" dirty="0">
                          <a:solidFill>
                            <a:srgbClr val="000000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Easy</a:t>
                      </a:r>
                      <a:endParaRPr lang="en-US" sz="3400" b="1" dirty="0">
                        <a:latin typeface="DM San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302446"/>
                  </a:ext>
                </a:extLst>
              </a:tr>
              <a:tr h="1627736">
                <a:tc>
                  <a:txBody>
                    <a:bodyPr/>
                    <a:lstStyle/>
                    <a:p>
                      <a:pPr algn="ctr"/>
                      <a:r>
                        <a:rPr lang="en-US" sz="3400" b="0" dirty="0">
                          <a:latin typeface="DM Sans" pitchFamily="2" charset="0"/>
                        </a:rPr>
                        <a:t>LMM Calculator</a:t>
                      </a:r>
                      <a:endParaRPr lang="x-none" sz="3400" b="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rgbClr val="FF0000"/>
                          </a:solidFill>
                          <a:latin typeface="DM Sans" pitchFamily="2" charset="0"/>
                        </a:rPr>
                        <a:t>No Solver Implemented</a:t>
                      </a:r>
                      <a:endParaRPr lang="x-none" sz="3400" dirty="0">
                        <a:solidFill>
                          <a:srgbClr val="FF0000"/>
                        </a:solidFill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Custom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Python(Web)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Easy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03932"/>
                  </a:ext>
                </a:extLst>
              </a:tr>
              <a:tr h="2011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Implicit Method</a:t>
                      </a:r>
                      <a:endParaRPr lang="x-none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rgbClr val="FF0000"/>
                          </a:solidFill>
                          <a:latin typeface="DM Sans" pitchFamily="2" charset="0"/>
                        </a:rPr>
                        <a:t>Command Line</a:t>
                      </a:r>
                      <a:endParaRPr lang="x-none" sz="3400" dirty="0">
                        <a:solidFill>
                          <a:srgbClr val="FF0000"/>
                        </a:solidFill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rgbClr val="FF0000"/>
                          </a:solidFill>
                          <a:latin typeface="DM Sans" pitchFamily="2" charset="0"/>
                        </a:rPr>
                        <a:t>Fortran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rgbClr val="FF0000"/>
                          </a:solidFill>
                          <a:latin typeface="DM Sans" pitchFamily="2" charset="0"/>
                        </a:rPr>
                        <a:t>Difficult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179422"/>
                  </a:ext>
                </a:extLst>
              </a:tr>
              <a:tr h="1981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i="0" kern="1200" dirty="0">
                          <a:solidFill>
                            <a:schemeClr val="dk1"/>
                          </a:solidFill>
                          <a:effectLst/>
                          <a:latin typeface="DM Sans" pitchFamily="2" charset="0"/>
                          <a:ea typeface="+mn-ea"/>
                          <a:cs typeface="+mn-cs"/>
                        </a:rPr>
                        <a:t>Episode</a:t>
                      </a:r>
                      <a:endParaRPr lang="x-none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effectLst/>
                          <a:latin typeface="DM Sans" pitchFamily="2" charset="0"/>
                        </a:rPr>
                        <a:t>Implicit</a:t>
                      </a:r>
                      <a:endParaRPr lang="x-none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rgbClr val="FF0000"/>
                          </a:solidFill>
                          <a:latin typeface="DM Sans" pitchFamily="2" charset="0"/>
                        </a:rPr>
                        <a:t>Command line</a:t>
                      </a:r>
                      <a:endParaRPr lang="x-none" sz="3400" dirty="0">
                        <a:solidFill>
                          <a:srgbClr val="FF0000"/>
                        </a:solidFill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203693"/>
                  </a:ext>
                </a:extLst>
              </a:tr>
              <a:tr h="19890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 err="1">
                          <a:latin typeface="DM Sans" pitchFamily="2" charset="0"/>
                        </a:rPr>
                        <a:t>MatLab</a:t>
                      </a:r>
                      <a:endParaRPr lang="x-none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Various</a:t>
                      </a:r>
                    </a:p>
                    <a:p>
                      <a:pPr algn="ctr"/>
                      <a:r>
                        <a:rPr lang="en-US" sz="3400" dirty="0">
                          <a:solidFill>
                            <a:srgbClr val="FF0000"/>
                          </a:solidFill>
                          <a:latin typeface="DM Sans" pitchFamily="2" charset="0"/>
                        </a:rPr>
                        <a:t>(No LMM analyzer)</a:t>
                      </a:r>
                      <a:endParaRPr lang="x-none" sz="3400" dirty="0">
                        <a:solidFill>
                          <a:srgbClr val="FF0000"/>
                        </a:solidFill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 err="1">
                          <a:latin typeface="DM Sans" pitchFamily="2" charset="0"/>
                        </a:rPr>
                        <a:t>MatLab</a:t>
                      </a:r>
                      <a:r>
                        <a:rPr lang="en-US" sz="3400" dirty="0">
                          <a:latin typeface="DM Sans" pitchFamily="2" charset="0"/>
                        </a:rPr>
                        <a:t> GUI</a:t>
                      </a:r>
                      <a:endParaRPr lang="x-none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 err="1">
                          <a:latin typeface="DM Sans" pitchFamily="2" charset="0"/>
                        </a:rPr>
                        <a:t>MatLaB</a:t>
                      </a:r>
                      <a:endParaRPr lang="en-US" sz="3400" dirty="0">
                        <a:latin typeface="DM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latin typeface="DM Sans" pitchFamily="2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2569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TextBox 10"/>
          <p:cNvSpPr txBox="1"/>
          <p:nvPr/>
        </p:nvSpPr>
        <p:spPr>
          <a:xfrm>
            <a:off x="2398063" y="2821489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7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395886" y="4533853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Numerical results</a:t>
            </a:r>
          </a:p>
        </p:txBody>
      </p:sp>
    </p:spTree>
    <p:extLst>
      <p:ext uri="{BB962C8B-B14F-4D97-AF65-F5344CB8AC3E}">
        <p14:creationId xmlns:p14="http://schemas.microsoft.com/office/powerpoint/2010/main" val="2455544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580892" y="1415496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591382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The Quade’s Method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1D03AB-2584-1226-2893-2CCB2927B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543300"/>
            <a:ext cx="1286691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TextBox 10"/>
          <p:cNvSpPr txBox="1"/>
          <p:nvPr/>
        </p:nvSpPr>
        <p:spPr>
          <a:xfrm>
            <a:off x="2710979" y="3003550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1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2710978" y="5142607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4944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"/>
    </mc:Choice>
    <mc:Fallback xmlns="">
      <p:transition spd="slow" advTm="57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580892" y="1415496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591382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The Quade’s Method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1D03AB-2584-1226-2893-2CCB2927B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2068179"/>
            <a:ext cx="12866910" cy="205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D2D8B4-B588-500F-7028-0A7D8EF9A2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4215629"/>
            <a:ext cx="10518221" cy="300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2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580892" y="1415496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591382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The Quade’s Method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1D03AB-2584-1226-2893-2CCB2927B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2068179"/>
            <a:ext cx="12866910" cy="2057400"/>
          </a:xfrm>
          <a:prstGeom prst="rect">
            <a:avLst/>
          </a:prstGeom>
        </p:spPr>
      </p:pic>
      <p:sp>
        <p:nvSpPr>
          <p:cNvPr id="20" name="TextBox 12">
            <a:extLst>
              <a:ext uri="{FF2B5EF4-FFF2-40B4-BE49-F238E27FC236}">
                <a16:creationId xmlns:a16="http://schemas.microsoft.com/office/drawing/2014/main" id="{1F843BCB-E5D2-DDC9-C9DB-436131788A5E}"/>
              </a:ext>
            </a:extLst>
          </p:cNvPr>
          <p:cNvSpPr txBox="1"/>
          <p:nvPr/>
        </p:nvSpPr>
        <p:spPr>
          <a:xfrm>
            <a:off x="844845" y="4602376"/>
            <a:ext cx="14471355" cy="4173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endParaRPr lang="en-US" sz="4800" dirty="0">
              <a:solidFill>
                <a:srgbClr val="545454"/>
              </a:solidFill>
              <a:latin typeface="DM Sans"/>
            </a:endParaRPr>
          </a:p>
          <a:p>
            <a:pPr algn="ctr">
              <a:lnSpc>
                <a:spcPts val="2879"/>
              </a:lnSpc>
            </a:pPr>
            <a:endParaRPr lang="en-US" sz="4800" dirty="0">
              <a:solidFill>
                <a:srgbClr val="545454"/>
              </a:solidFill>
              <a:latin typeface="DM Sans"/>
            </a:endParaRPr>
          </a:p>
          <a:p>
            <a:pPr algn="just">
              <a:lnSpc>
                <a:spcPts val="2879"/>
              </a:lnSpc>
            </a:pPr>
            <a:r>
              <a:rPr lang="en-US" sz="4800" dirty="0">
                <a:solidFill>
                  <a:srgbClr val="545454"/>
                </a:solidFill>
                <a:latin typeface="DM Sans"/>
              </a:rPr>
              <a:t>Here we apply the JF-MS Solver to determine the </a:t>
            </a:r>
          </a:p>
          <a:p>
            <a:pPr algn="just">
              <a:lnSpc>
                <a:spcPts val="2879"/>
              </a:lnSpc>
            </a:pPr>
            <a:endParaRPr lang="en-US" sz="4800" dirty="0">
              <a:solidFill>
                <a:srgbClr val="545454"/>
              </a:solidFill>
              <a:latin typeface="DM Sans"/>
            </a:endParaRPr>
          </a:p>
          <a:p>
            <a:pPr algn="just">
              <a:lnSpc>
                <a:spcPts val="2879"/>
              </a:lnSpc>
            </a:pPr>
            <a:r>
              <a:rPr lang="en-US" sz="4800" dirty="0">
                <a:solidFill>
                  <a:srgbClr val="545454"/>
                </a:solidFill>
                <a:latin typeface="DM Sans"/>
              </a:rPr>
              <a:t>convergence of the four-step Quade’s method, the</a:t>
            </a:r>
          </a:p>
          <a:p>
            <a:pPr algn="just">
              <a:lnSpc>
                <a:spcPts val="2879"/>
              </a:lnSpc>
            </a:pPr>
            <a:endParaRPr lang="en-US" sz="4800" dirty="0">
              <a:solidFill>
                <a:srgbClr val="545454"/>
              </a:solidFill>
              <a:latin typeface="DM Sans"/>
            </a:endParaRPr>
          </a:p>
          <a:p>
            <a:pPr algn="just">
              <a:lnSpc>
                <a:spcPts val="2879"/>
              </a:lnSpc>
            </a:pPr>
            <a:r>
              <a:rPr lang="en-US" sz="4800" dirty="0">
                <a:solidFill>
                  <a:srgbClr val="545454"/>
                </a:solidFill>
                <a:latin typeface="DM Sans"/>
              </a:rPr>
              <a:t>order of accuracy, and the error constant.</a:t>
            </a:r>
          </a:p>
          <a:p>
            <a:pPr algn="just">
              <a:lnSpc>
                <a:spcPts val="2879"/>
              </a:lnSpc>
            </a:pPr>
            <a:endParaRPr lang="en-US" sz="4800" dirty="0">
              <a:solidFill>
                <a:srgbClr val="545454"/>
              </a:solidFill>
              <a:latin typeface="DM Sans"/>
            </a:endParaRPr>
          </a:p>
          <a:p>
            <a:pPr algn="just">
              <a:lnSpc>
                <a:spcPts val="2879"/>
              </a:lnSpc>
            </a:pPr>
            <a:r>
              <a:rPr lang="en-US" sz="4800" dirty="0">
                <a:solidFill>
                  <a:srgbClr val="545454"/>
                </a:solidFill>
                <a:latin typeface="DM Sans"/>
              </a:rPr>
              <a:t>Thereafter we compare the results with the results</a:t>
            </a:r>
          </a:p>
          <a:p>
            <a:pPr algn="just">
              <a:lnSpc>
                <a:spcPts val="2879"/>
              </a:lnSpc>
            </a:pPr>
            <a:endParaRPr lang="en-US" sz="4800" dirty="0">
              <a:solidFill>
                <a:srgbClr val="545454"/>
              </a:solidFill>
              <a:latin typeface="DM Sans"/>
            </a:endParaRPr>
          </a:p>
          <a:p>
            <a:pPr algn="just">
              <a:lnSpc>
                <a:spcPts val="2879"/>
              </a:lnSpc>
            </a:pPr>
            <a:r>
              <a:rPr lang="en-US" sz="4800" dirty="0">
                <a:solidFill>
                  <a:srgbClr val="545454"/>
                </a:solidFill>
                <a:latin typeface="DM Sans"/>
              </a:rPr>
              <a:t>from the study by Emmanuel, 2018)</a:t>
            </a:r>
          </a:p>
        </p:txBody>
      </p:sp>
    </p:spTree>
    <p:extLst>
      <p:ext uri="{BB962C8B-B14F-4D97-AF65-F5344CB8AC3E}">
        <p14:creationId xmlns:p14="http://schemas.microsoft.com/office/powerpoint/2010/main" val="2115891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580892" y="1415496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591382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The Quade’s Method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1F843BCB-E5D2-DDC9-C9DB-436131788A5E}"/>
              </a:ext>
            </a:extLst>
          </p:cNvPr>
          <p:cNvSpPr txBox="1"/>
          <p:nvPr/>
        </p:nvSpPr>
        <p:spPr>
          <a:xfrm>
            <a:off x="10417326" y="7078850"/>
            <a:ext cx="5765436" cy="425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4000" dirty="0">
                <a:solidFill>
                  <a:srgbClr val="545454"/>
                </a:solidFill>
                <a:latin typeface="DM Sans"/>
              </a:rPr>
              <a:t>Zero Stability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7A9B3D-52DE-5B46-7CDE-0100F4F254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535371"/>
            <a:ext cx="7564172" cy="27895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3C4E58-4C92-A2C8-8456-1770D49266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564" y="5419464"/>
            <a:ext cx="9699702" cy="2789532"/>
          </a:xfrm>
          <a:prstGeom prst="rect">
            <a:avLst/>
          </a:prstGeom>
        </p:spPr>
      </p:pic>
      <p:sp>
        <p:nvSpPr>
          <p:cNvPr id="24" name="TextBox 12">
            <a:extLst>
              <a:ext uri="{FF2B5EF4-FFF2-40B4-BE49-F238E27FC236}">
                <a16:creationId xmlns:a16="http://schemas.microsoft.com/office/drawing/2014/main" id="{215B11AB-608D-FF32-A538-0C9812DD1914}"/>
              </a:ext>
            </a:extLst>
          </p:cNvPr>
          <p:cNvSpPr txBox="1"/>
          <p:nvPr/>
        </p:nvSpPr>
        <p:spPr>
          <a:xfrm>
            <a:off x="1579828" y="3771900"/>
            <a:ext cx="5765436" cy="425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4000" dirty="0">
                <a:solidFill>
                  <a:srgbClr val="545454"/>
                </a:solidFill>
                <a:latin typeface="DM Sans"/>
              </a:rPr>
              <a:t>Consistency:</a:t>
            </a:r>
          </a:p>
        </p:txBody>
      </p:sp>
    </p:spTree>
    <p:extLst>
      <p:ext uri="{BB962C8B-B14F-4D97-AF65-F5344CB8AC3E}">
        <p14:creationId xmlns:p14="http://schemas.microsoft.com/office/powerpoint/2010/main" val="224017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659345" y="1085167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315972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The Quade’s Method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6DF299-5932-3C3B-4E53-87972810B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962" y="1829781"/>
            <a:ext cx="7344800" cy="770680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4D420A7-9AD6-94F8-9BF3-E842CA995A16}"/>
              </a:ext>
            </a:extLst>
          </p:cNvPr>
          <p:cNvGrpSpPr/>
          <p:nvPr/>
        </p:nvGrpSpPr>
        <p:grpSpPr>
          <a:xfrm>
            <a:off x="1503017" y="2570152"/>
            <a:ext cx="7259983" cy="1475373"/>
            <a:chOff x="1503017" y="2570152"/>
            <a:chExt cx="7259983" cy="1475373"/>
          </a:xfrm>
        </p:grpSpPr>
        <p:grpSp>
          <p:nvGrpSpPr>
            <p:cNvPr id="21" name="Group 3">
              <a:extLst>
                <a:ext uri="{FF2B5EF4-FFF2-40B4-BE49-F238E27FC236}">
                  <a16:creationId xmlns:a16="http://schemas.microsoft.com/office/drawing/2014/main" id="{954731A3-CB7C-35B3-A9C4-8AFF5E3C340B}"/>
                </a:ext>
              </a:extLst>
            </p:cNvPr>
            <p:cNvGrpSpPr/>
            <p:nvPr/>
          </p:nvGrpSpPr>
          <p:grpSpPr>
            <a:xfrm>
              <a:off x="1503017" y="2570152"/>
              <a:ext cx="1475373" cy="1475373"/>
              <a:chOff x="0" y="0"/>
              <a:chExt cx="6350000" cy="6350000"/>
            </a:xfrm>
          </p:grpSpPr>
          <p:sp>
            <p:nvSpPr>
              <p:cNvPr id="22" name="Freeform 4">
                <a:extLst>
                  <a:ext uri="{FF2B5EF4-FFF2-40B4-BE49-F238E27FC236}">
                    <a16:creationId xmlns:a16="http://schemas.microsoft.com/office/drawing/2014/main" id="{38F0E3AF-C3CF-CE72-8757-C0411A59B60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E6D73"/>
              </a:solidFill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986C102B-322A-DF4A-0315-9EF58A068806}"/>
                </a:ext>
              </a:extLst>
            </p:cNvPr>
            <p:cNvSpPr txBox="1"/>
            <p:nvPr/>
          </p:nvSpPr>
          <p:spPr>
            <a:xfrm>
              <a:off x="1503017" y="3038614"/>
              <a:ext cx="1475373" cy="481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IBM Plex Sans Bold"/>
                </a:rPr>
                <a:t>1.0</a:t>
              </a:r>
            </a:p>
          </p:txBody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BB9E879A-209A-FDEB-CFFC-1E88191AF9F0}"/>
                </a:ext>
              </a:extLst>
            </p:cNvPr>
            <p:cNvSpPr txBox="1"/>
            <p:nvPr/>
          </p:nvSpPr>
          <p:spPr>
            <a:xfrm>
              <a:off x="3264140" y="2799798"/>
              <a:ext cx="5498860" cy="4776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FE6D73"/>
                  </a:solidFill>
                  <a:latin typeface="DM Sans Bold"/>
                </a:rPr>
                <a:t>Complexity of Calculations</a:t>
              </a:r>
            </a:p>
          </p:txBody>
        </p: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3F75B252-203B-CB6F-FA35-145B4A0FEB8E}"/>
                </a:ext>
              </a:extLst>
            </p:cNvPr>
            <p:cNvSpPr txBox="1"/>
            <p:nvPr/>
          </p:nvSpPr>
          <p:spPr>
            <a:xfrm>
              <a:off x="3264140" y="3325410"/>
              <a:ext cx="4631120" cy="299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2160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545454"/>
                  </a:solidFill>
                  <a:latin typeface="DM Sans"/>
                </a:rPr>
                <a:t>High Order Scheme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755DAA-F6E2-6164-FB53-E75701AC9B81}"/>
              </a:ext>
            </a:extLst>
          </p:cNvPr>
          <p:cNvGrpSpPr/>
          <p:nvPr/>
        </p:nvGrpSpPr>
        <p:grpSpPr>
          <a:xfrm>
            <a:off x="1503017" y="4488086"/>
            <a:ext cx="6402007" cy="1475373"/>
            <a:chOff x="1503017" y="4488086"/>
            <a:chExt cx="6402007" cy="1475373"/>
          </a:xfrm>
        </p:grpSpPr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90EB03A3-905C-62A3-8A9E-65137E076449}"/>
                </a:ext>
              </a:extLst>
            </p:cNvPr>
            <p:cNvGrpSpPr/>
            <p:nvPr/>
          </p:nvGrpSpPr>
          <p:grpSpPr>
            <a:xfrm>
              <a:off x="1503017" y="4488086"/>
              <a:ext cx="1475373" cy="1475373"/>
              <a:chOff x="0" y="0"/>
              <a:chExt cx="6350000" cy="6350000"/>
            </a:xfrm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89492EC-1E41-6133-7745-6A79E4CA94B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A96B7F43-6812-1E35-B7C7-2F6A17583DD5}"/>
                </a:ext>
              </a:extLst>
            </p:cNvPr>
            <p:cNvSpPr txBox="1"/>
            <p:nvPr/>
          </p:nvSpPr>
          <p:spPr>
            <a:xfrm>
              <a:off x="1503017" y="4956548"/>
              <a:ext cx="147537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IBM Plex Sans Bold"/>
                </a:rPr>
                <a:t>2.0</a:t>
              </a:r>
            </a:p>
          </p:txBody>
        </p:sp>
        <p:sp>
          <p:nvSpPr>
            <p:cNvPr id="34" name="TextBox 19">
              <a:extLst>
                <a:ext uri="{FF2B5EF4-FFF2-40B4-BE49-F238E27FC236}">
                  <a16:creationId xmlns:a16="http://schemas.microsoft.com/office/drawing/2014/main" id="{923D87BA-8377-05D0-8D26-DBF2103BC907}"/>
                </a:ext>
              </a:extLst>
            </p:cNvPr>
            <p:cNvSpPr txBox="1"/>
            <p:nvPr/>
          </p:nvSpPr>
          <p:spPr>
            <a:xfrm>
              <a:off x="3264140" y="4614544"/>
              <a:ext cx="4640884" cy="4776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48CFAE"/>
                  </a:solidFill>
                  <a:latin typeface="DM Sans Bold"/>
                </a:rPr>
                <a:t>Computation Time</a:t>
              </a:r>
            </a:p>
          </p:txBody>
        </p:sp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503636DB-75BB-70B4-070C-408FE7EA309C}"/>
                </a:ext>
              </a:extLst>
            </p:cNvPr>
            <p:cNvSpPr txBox="1"/>
            <p:nvPr/>
          </p:nvSpPr>
          <p:spPr>
            <a:xfrm>
              <a:off x="3264140" y="5143500"/>
              <a:ext cx="4631120" cy="581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216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545454"/>
                  </a:solidFill>
                  <a:latin typeface="DM Sans"/>
                </a:rPr>
                <a:t>Manual Calculations</a:t>
              </a:r>
            </a:p>
            <a:p>
              <a:pPr marL="285750" indent="-285750" algn="l">
                <a:lnSpc>
                  <a:spcPts val="216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545454"/>
                  </a:solidFill>
                  <a:latin typeface="DM Sans"/>
                </a:rPr>
                <a:t>Algorithmic Complexity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28B9D4-D6E2-21A0-9F53-71E9A6DB88B3}"/>
              </a:ext>
            </a:extLst>
          </p:cNvPr>
          <p:cNvGrpSpPr/>
          <p:nvPr/>
        </p:nvGrpSpPr>
        <p:grpSpPr>
          <a:xfrm>
            <a:off x="1503017" y="6403165"/>
            <a:ext cx="6392243" cy="1475373"/>
            <a:chOff x="1503017" y="6403165"/>
            <a:chExt cx="6392243" cy="1475373"/>
          </a:xfrm>
        </p:grpSpPr>
        <p:grpSp>
          <p:nvGrpSpPr>
            <p:cNvPr id="29" name="Group 9">
              <a:extLst>
                <a:ext uri="{FF2B5EF4-FFF2-40B4-BE49-F238E27FC236}">
                  <a16:creationId xmlns:a16="http://schemas.microsoft.com/office/drawing/2014/main" id="{68B24635-C309-E9F3-ECD1-F0CB6F9747F5}"/>
                </a:ext>
              </a:extLst>
            </p:cNvPr>
            <p:cNvGrpSpPr/>
            <p:nvPr/>
          </p:nvGrpSpPr>
          <p:grpSpPr>
            <a:xfrm>
              <a:off x="1503017" y="6403165"/>
              <a:ext cx="1475373" cy="1475373"/>
              <a:chOff x="0" y="0"/>
              <a:chExt cx="6350000" cy="6350000"/>
            </a:xfrm>
          </p:grpSpPr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5386DA29-E53C-B700-EBC2-DB8C4FC9C44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CB77"/>
              </a:solidFill>
            </p:spPr>
            <p:txBody>
              <a:bodyPr/>
              <a:lstStyle/>
              <a:p>
                <a:endParaRPr lang="x-none"/>
              </a:p>
            </p:txBody>
          </p:sp>
        </p:grp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4BFC585-9635-7A41-0ABF-BD629C6525B9}"/>
                </a:ext>
              </a:extLst>
            </p:cNvPr>
            <p:cNvSpPr txBox="1"/>
            <p:nvPr/>
          </p:nvSpPr>
          <p:spPr>
            <a:xfrm>
              <a:off x="1503017" y="6871648"/>
              <a:ext cx="1475373" cy="48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IBM Plex Sans Bold"/>
                </a:rPr>
                <a:t>3.0</a:t>
              </a:r>
            </a:p>
          </p:txBody>
        </p: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8186CA82-5F72-F0E7-DAE3-D271098F1F55}"/>
                </a:ext>
              </a:extLst>
            </p:cNvPr>
            <p:cNvSpPr txBox="1"/>
            <p:nvPr/>
          </p:nvSpPr>
          <p:spPr>
            <a:xfrm>
              <a:off x="3254376" y="6584476"/>
              <a:ext cx="4640884" cy="4776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dirty="0">
                  <a:solidFill>
                    <a:srgbClr val="FFCB77"/>
                  </a:solidFill>
                  <a:latin typeface="DM Sans Bold"/>
                </a:rPr>
                <a:t>Error Propagation</a:t>
              </a:r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B3FB1C83-C6E4-A104-DBA9-0FC7AEA03511}"/>
                </a:ext>
              </a:extLst>
            </p:cNvPr>
            <p:cNvSpPr txBox="1"/>
            <p:nvPr/>
          </p:nvSpPr>
          <p:spPr>
            <a:xfrm>
              <a:off x="3254376" y="7113432"/>
              <a:ext cx="4631120" cy="567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l">
                <a:lnSpc>
                  <a:spcPts val="216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545454"/>
                  </a:solidFill>
                  <a:latin typeface="DM Sans"/>
                </a:rPr>
                <a:t>Cumulative Errors</a:t>
              </a:r>
            </a:p>
            <a:p>
              <a:pPr marL="285750" indent="-285750" algn="l">
                <a:lnSpc>
                  <a:spcPts val="2160"/>
                </a:lnSpc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rgbClr val="545454"/>
                  </a:solidFill>
                  <a:latin typeface="DM Sans"/>
                </a:rPr>
                <a:t>Precision Requirements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76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8F685256-D1A9-BD36-6CF0-AD4DFD41C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845" y="774479"/>
            <a:ext cx="16045732" cy="902572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JFMS-Solver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0343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161711" y="963364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000" y="1303805"/>
            <a:ext cx="88392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2-step Adams </a:t>
            </a:r>
            <a:r>
              <a:rPr lang="en-US" sz="5400" b="1" dirty="0" err="1">
                <a:solidFill>
                  <a:srgbClr val="545454"/>
                </a:solidFill>
                <a:latin typeface="DM Sans"/>
              </a:rPr>
              <a:t>Bashforth</a:t>
            </a:r>
            <a:r>
              <a:rPr lang="en-US" sz="5400" b="1" dirty="0">
                <a:solidFill>
                  <a:srgbClr val="545454"/>
                </a:solidFill>
                <a:latin typeface="DM Sans"/>
              </a:rPr>
              <a:t>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B22BDF18-BC5B-B906-034F-2417C267B1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91" y="2142366"/>
            <a:ext cx="14966771" cy="75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49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161711" y="963364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000" y="1303805"/>
            <a:ext cx="88392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4-step Adams </a:t>
            </a:r>
            <a:r>
              <a:rPr lang="en-US" sz="5400" b="1" dirty="0" err="1">
                <a:solidFill>
                  <a:srgbClr val="545454"/>
                </a:solidFill>
                <a:latin typeface="DM Sans"/>
              </a:rPr>
              <a:t>Bashforth</a:t>
            </a:r>
            <a:r>
              <a:rPr lang="en-US" sz="5400" b="1" dirty="0">
                <a:solidFill>
                  <a:srgbClr val="545454"/>
                </a:solidFill>
                <a:latin typeface="DM Sans"/>
              </a:rPr>
              <a:t>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C9FA1B2-A04E-6B24-779E-02A93995B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47" y="1863250"/>
            <a:ext cx="15007940" cy="81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43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161711" y="963364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000" y="1303805"/>
            <a:ext cx="88392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6-step Adams </a:t>
            </a:r>
            <a:r>
              <a:rPr lang="en-US" sz="5400" b="1" dirty="0" err="1">
                <a:solidFill>
                  <a:srgbClr val="545454"/>
                </a:solidFill>
                <a:latin typeface="DM Sans"/>
              </a:rPr>
              <a:t>Bashforth</a:t>
            </a:r>
            <a:r>
              <a:rPr lang="en-US" sz="5400" b="1" dirty="0">
                <a:solidFill>
                  <a:srgbClr val="545454"/>
                </a:solidFill>
                <a:latin typeface="DM Sans"/>
              </a:rPr>
              <a:t>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DEA08CB8-26F4-81D9-5328-4A6CB2291E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52" y="1797650"/>
            <a:ext cx="14990910" cy="82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24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161711" y="963364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000" y="1303805"/>
            <a:ext cx="88392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3-step Adams Moulton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CC585E67-EB13-090F-C462-F4B04448E5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68" y="1780602"/>
            <a:ext cx="14501042" cy="82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0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659345" y="970780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199304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7-step Adam’s Moulton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6F7C0D7-7A0E-532E-858B-2EAD10809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907" y="1784492"/>
            <a:ext cx="11113293" cy="81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54430" y="469260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Background of Study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9" name="TextBox 39"/>
          <p:cNvSpPr txBox="1"/>
          <p:nvPr/>
        </p:nvSpPr>
        <p:spPr>
          <a:xfrm>
            <a:off x="828237" y="2552186"/>
            <a:ext cx="16794994" cy="5841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45454"/>
                </a:solidFill>
                <a:latin typeface="DM Sans"/>
              </a:rPr>
              <a:t>Mathematical models 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in various disciplines often use </a:t>
            </a:r>
            <a:r>
              <a:rPr lang="en-US" sz="3200" b="1" dirty="0">
                <a:solidFill>
                  <a:srgbClr val="545454"/>
                </a:solidFill>
                <a:latin typeface="DM Sans"/>
              </a:rPr>
              <a:t>ordinary differential equations (ODEs)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 to describe how </a:t>
            </a:r>
            <a:r>
              <a:rPr lang="en-US" sz="3200" b="1" dirty="0">
                <a:solidFill>
                  <a:srgbClr val="545454"/>
                </a:solidFill>
                <a:latin typeface="DM Sans"/>
              </a:rPr>
              <a:t>quantities change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45454"/>
                </a:solidFill>
                <a:latin typeface="DM Sans"/>
              </a:rPr>
              <a:t>ODEs provide a way to capture the rate of change of variables, essential for understanding dynamic processes.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45454"/>
                </a:solidFill>
                <a:latin typeface="DM Sans"/>
              </a:rPr>
              <a:t>Analytical solutions 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to ODEs are often difficult or impossible to obtain, highlighting the need for </a:t>
            </a:r>
            <a:r>
              <a:rPr lang="en-US" sz="3200" b="1" dirty="0">
                <a:solidFill>
                  <a:srgbClr val="545454"/>
                </a:solidFill>
                <a:latin typeface="DM Sans"/>
              </a:rPr>
              <a:t>Numerical methods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45454"/>
                </a:solidFill>
                <a:latin typeface="DM Sans"/>
              </a:rPr>
              <a:t>Numerical techniques 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like implicit methods, exponential integrators, and collocation multistep methods are crucial for solving stiff systems of ODEs.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2"/>
    </mc:Choice>
    <mc:Fallback xmlns="">
      <p:transition spd="slow" advTm="9922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659345" y="970780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199304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7-step Adam’s Moulton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B33723B0-1718-88B0-BE7D-1107660C0F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77" y="2013930"/>
            <a:ext cx="14978010" cy="79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82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659345" y="970780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Analysis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1199304"/>
            <a:ext cx="7848600" cy="476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7-step Adam’s Moulton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0ED7DE6E-F258-88BB-A48D-FCEA5E88B4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23" y="1998853"/>
            <a:ext cx="12866252" cy="72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6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4867" y="2655043"/>
            <a:ext cx="15948900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Solving Ordinary Differential Equations with JFMS-Solver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77305" y="1285875"/>
            <a:ext cx="760003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Solutions to ODE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231666-D7A9-4532-A3A4-740F30F9DADB}"/>
              </a:ext>
            </a:extLst>
          </p:cNvPr>
          <p:cNvGrpSpPr/>
          <p:nvPr/>
        </p:nvGrpSpPr>
        <p:grpSpPr>
          <a:xfrm>
            <a:off x="1552887" y="8470577"/>
            <a:ext cx="5311909" cy="1159361"/>
            <a:chOff x="5998031" y="8343900"/>
            <a:chExt cx="5311909" cy="1159361"/>
          </a:xfrm>
        </p:grpSpPr>
        <p:grpSp>
          <p:nvGrpSpPr>
            <p:cNvPr id="3" name="Group 3"/>
            <p:cNvGrpSpPr/>
            <p:nvPr/>
          </p:nvGrpSpPr>
          <p:grpSpPr>
            <a:xfrm>
              <a:off x="5998031" y="8343900"/>
              <a:ext cx="5311909" cy="1159361"/>
              <a:chOff x="0" y="0"/>
              <a:chExt cx="1232735" cy="205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32735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1232735" h="205000">
                    <a:moveTo>
                      <a:pt x="84357" y="0"/>
                    </a:moveTo>
                    <a:lnTo>
                      <a:pt x="1148377" y="0"/>
                    </a:lnTo>
                    <a:cubicBezTo>
                      <a:pt x="1194967" y="0"/>
                      <a:pt x="1232735" y="37768"/>
                      <a:pt x="1232735" y="84357"/>
                    </a:cubicBezTo>
                    <a:lnTo>
                      <a:pt x="1232735" y="120643"/>
                    </a:lnTo>
                    <a:cubicBezTo>
                      <a:pt x="1232735" y="143016"/>
                      <a:pt x="1223847" y="164473"/>
                      <a:pt x="1208027" y="180293"/>
                    </a:cubicBezTo>
                    <a:cubicBezTo>
                      <a:pt x="1192207" y="196113"/>
                      <a:pt x="1170750" y="205000"/>
                      <a:pt x="1148377" y="205000"/>
                    </a:cubicBezTo>
                    <a:lnTo>
                      <a:pt x="84357" y="205000"/>
                    </a:lnTo>
                    <a:cubicBezTo>
                      <a:pt x="37768" y="205000"/>
                      <a:pt x="0" y="167232"/>
                      <a:pt x="0" y="120643"/>
                    </a:cubicBezTo>
                    <a:lnTo>
                      <a:pt x="0" y="84357"/>
                    </a:lnTo>
                    <a:cubicBezTo>
                      <a:pt x="0" y="37768"/>
                      <a:pt x="37768" y="0"/>
                      <a:pt x="84357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1232735" cy="185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5998031" y="8592727"/>
              <a:ext cx="5311909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Kollektif Bold"/>
                </a:rPr>
                <a:t>Implicit: Predictor-Corrector Method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606AF62-0790-94DB-B17D-F99469100C6F}"/>
              </a:ext>
            </a:extLst>
          </p:cNvPr>
          <p:cNvGrpSpPr/>
          <p:nvPr/>
        </p:nvGrpSpPr>
        <p:grpSpPr>
          <a:xfrm>
            <a:off x="11582400" y="7953438"/>
            <a:ext cx="6569165" cy="1092434"/>
            <a:chOff x="11073712" y="5398994"/>
            <a:chExt cx="6569165" cy="1092434"/>
          </a:xfrm>
        </p:grpSpPr>
        <p:grpSp>
          <p:nvGrpSpPr>
            <p:cNvPr id="9" name="Group 9"/>
            <p:cNvGrpSpPr/>
            <p:nvPr/>
          </p:nvGrpSpPr>
          <p:grpSpPr>
            <a:xfrm>
              <a:off x="11073712" y="5398994"/>
              <a:ext cx="6569165" cy="1092434"/>
              <a:chOff x="0" y="0"/>
              <a:chExt cx="1232735" cy="205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2735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1232735" h="205000">
                    <a:moveTo>
                      <a:pt x="84357" y="0"/>
                    </a:moveTo>
                    <a:lnTo>
                      <a:pt x="1148377" y="0"/>
                    </a:lnTo>
                    <a:cubicBezTo>
                      <a:pt x="1194967" y="0"/>
                      <a:pt x="1232735" y="37768"/>
                      <a:pt x="1232735" y="84357"/>
                    </a:cubicBezTo>
                    <a:lnTo>
                      <a:pt x="1232735" y="120643"/>
                    </a:lnTo>
                    <a:cubicBezTo>
                      <a:pt x="1232735" y="143016"/>
                      <a:pt x="1223847" y="164473"/>
                      <a:pt x="1208027" y="180293"/>
                    </a:cubicBezTo>
                    <a:cubicBezTo>
                      <a:pt x="1192207" y="196113"/>
                      <a:pt x="1170750" y="205000"/>
                      <a:pt x="1148377" y="205000"/>
                    </a:cubicBezTo>
                    <a:lnTo>
                      <a:pt x="84357" y="205000"/>
                    </a:lnTo>
                    <a:cubicBezTo>
                      <a:pt x="37768" y="205000"/>
                      <a:pt x="0" y="167232"/>
                      <a:pt x="0" y="120643"/>
                    </a:cubicBezTo>
                    <a:lnTo>
                      <a:pt x="0" y="84357"/>
                    </a:lnTo>
                    <a:cubicBezTo>
                      <a:pt x="0" y="37768"/>
                      <a:pt x="37768" y="0"/>
                      <a:pt x="84357" y="0"/>
                    </a:cubicBezTo>
                    <a:close/>
                  </a:path>
                </a:pathLst>
              </a:custGeom>
              <a:solidFill>
                <a:srgbClr val="FFCB77"/>
              </a:solidFill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1232735" cy="185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1582400" y="5611248"/>
              <a:ext cx="5311909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Kollektif Bold"/>
                </a:rPr>
                <a:t>Implicit: Linearization Method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 rot="2700000">
            <a:off x="-1906430" y="-3406802"/>
            <a:ext cx="7415398" cy="3565095"/>
            <a:chOff x="0" y="0"/>
            <a:chExt cx="660400" cy="317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-2369044" y="-2587253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2" name="AutoShape 22"/>
          <p:cNvSpPr/>
          <p:nvPr/>
        </p:nvSpPr>
        <p:spPr>
          <a:xfrm>
            <a:off x="-2582990" y="-2274576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3" name="AutoShape 23"/>
          <p:cNvSpPr/>
          <p:nvPr/>
        </p:nvSpPr>
        <p:spPr>
          <a:xfrm>
            <a:off x="-2762592" y="-1916106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>
            <a:off x="-2889247" y="-1529839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>
            <a:off x="-3033101" y="-109016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>
            <a:off x="-3153920" y="-646438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7" name="AutoShape 27"/>
          <p:cNvSpPr/>
          <p:nvPr/>
        </p:nvSpPr>
        <p:spPr>
          <a:xfrm>
            <a:off x="-3128153" y="-84805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8" name="Freeform 28"/>
          <p:cNvSpPr/>
          <p:nvPr/>
        </p:nvSpPr>
        <p:spPr>
          <a:xfrm rot="-10800000">
            <a:off x="1390460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9" name="Freeform 29"/>
          <p:cNvSpPr/>
          <p:nvPr/>
        </p:nvSpPr>
        <p:spPr>
          <a:xfrm rot="-5400000">
            <a:off x="14988415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0" name="Freeform 30"/>
          <p:cNvSpPr/>
          <p:nvPr/>
        </p:nvSpPr>
        <p:spPr>
          <a:xfrm rot="-10800000">
            <a:off x="14988415" y="10691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1" name="Freeform 31"/>
          <p:cNvSpPr/>
          <p:nvPr/>
        </p:nvSpPr>
        <p:spPr>
          <a:xfrm rot="-10800000">
            <a:off x="17226356" y="2857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2" name="Freeform 32"/>
          <p:cNvSpPr/>
          <p:nvPr/>
        </p:nvSpPr>
        <p:spPr>
          <a:xfrm>
            <a:off x="17226356" y="-10552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3" name="Freeform 33"/>
          <p:cNvSpPr/>
          <p:nvPr/>
        </p:nvSpPr>
        <p:spPr>
          <a:xfrm>
            <a:off x="16142547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4" name="Freeform 34"/>
          <p:cNvSpPr/>
          <p:nvPr/>
        </p:nvSpPr>
        <p:spPr>
          <a:xfrm>
            <a:off x="17226356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5" name="Freeform 35"/>
          <p:cNvSpPr/>
          <p:nvPr/>
        </p:nvSpPr>
        <p:spPr>
          <a:xfrm rot="5400000">
            <a:off x="13904606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C23496D-A22A-EB8D-8705-B35F587B5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651" y="3648470"/>
            <a:ext cx="6457460" cy="276184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D69ADF0-F393-BAAA-579C-75721EC9CC18}"/>
              </a:ext>
            </a:extLst>
          </p:cNvPr>
          <p:cNvGrpSpPr/>
          <p:nvPr/>
        </p:nvGrpSpPr>
        <p:grpSpPr>
          <a:xfrm>
            <a:off x="207682" y="2508793"/>
            <a:ext cx="6323766" cy="1051625"/>
            <a:chOff x="809679" y="5585478"/>
            <a:chExt cx="6323766" cy="1051625"/>
          </a:xfrm>
        </p:grpSpPr>
        <p:grpSp>
          <p:nvGrpSpPr>
            <p:cNvPr id="6" name="Group 6"/>
            <p:cNvGrpSpPr/>
            <p:nvPr/>
          </p:nvGrpSpPr>
          <p:grpSpPr>
            <a:xfrm>
              <a:off x="809679" y="5585478"/>
              <a:ext cx="6323766" cy="1051625"/>
              <a:chOff x="0" y="0"/>
              <a:chExt cx="1232735" cy="205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32735" cy="205000"/>
              </a:xfrm>
              <a:custGeom>
                <a:avLst/>
                <a:gdLst/>
                <a:ahLst/>
                <a:cxnLst/>
                <a:rect l="l" t="t" r="r" b="b"/>
                <a:pathLst>
                  <a:path w="1232735" h="205000">
                    <a:moveTo>
                      <a:pt x="84357" y="0"/>
                    </a:moveTo>
                    <a:lnTo>
                      <a:pt x="1148377" y="0"/>
                    </a:lnTo>
                    <a:cubicBezTo>
                      <a:pt x="1194967" y="0"/>
                      <a:pt x="1232735" y="37768"/>
                      <a:pt x="1232735" y="84357"/>
                    </a:cubicBezTo>
                    <a:lnTo>
                      <a:pt x="1232735" y="120643"/>
                    </a:lnTo>
                    <a:cubicBezTo>
                      <a:pt x="1232735" y="143016"/>
                      <a:pt x="1223847" y="164473"/>
                      <a:pt x="1208027" y="180293"/>
                    </a:cubicBezTo>
                    <a:cubicBezTo>
                      <a:pt x="1192207" y="196113"/>
                      <a:pt x="1170750" y="205000"/>
                      <a:pt x="1148377" y="205000"/>
                    </a:cubicBezTo>
                    <a:lnTo>
                      <a:pt x="84357" y="205000"/>
                    </a:lnTo>
                    <a:cubicBezTo>
                      <a:pt x="37768" y="205000"/>
                      <a:pt x="0" y="167232"/>
                      <a:pt x="0" y="120643"/>
                    </a:cubicBezTo>
                    <a:lnTo>
                      <a:pt x="0" y="84357"/>
                    </a:lnTo>
                    <a:cubicBezTo>
                      <a:pt x="0" y="37768"/>
                      <a:pt x="37768" y="0"/>
                      <a:pt x="84357" y="0"/>
                    </a:cubicBezTo>
                    <a:close/>
                  </a:path>
                </a:pathLst>
              </a:custGeom>
              <a:solidFill>
                <a:srgbClr val="FE6D73"/>
              </a:solidFill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1232735" cy="185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221461" y="5945211"/>
              <a:ext cx="5311909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Kollektif Bold"/>
                </a:rPr>
                <a:t>Explicit Solver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615A08-1BFF-95A5-24A0-14FFAFF2B5AB}"/>
              </a:ext>
            </a:extLst>
          </p:cNvPr>
          <p:cNvCxnSpPr/>
          <p:nvPr/>
        </p:nvCxnSpPr>
        <p:spPr>
          <a:xfrm flipV="1">
            <a:off x="6691840" y="6134100"/>
            <a:ext cx="1309160" cy="2416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118676-39FA-D369-E15E-6619736690C6}"/>
              </a:ext>
            </a:extLst>
          </p:cNvPr>
          <p:cNvCxnSpPr/>
          <p:nvPr/>
        </p:nvCxnSpPr>
        <p:spPr>
          <a:xfrm>
            <a:off x="6691840" y="3309505"/>
            <a:ext cx="1690160" cy="1136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4E5880-C2AC-5114-CB28-ED4A9C674082}"/>
              </a:ext>
            </a:extLst>
          </p:cNvPr>
          <p:cNvCxnSpPr/>
          <p:nvPr/>
        </p:nvCxnSpPr>
        <p:spPr>
          <a:xfrm flipH="1" flipV="1">
            <a:off x="10591800" y="6021664"/>
            <a:ext cx="3124200" cy="1636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Solver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JFMS-Solver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9" name="Picture 1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2D1BA3D-5E13-0A7F-118D-A5EEC6A4F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99" y="2016540"/>
            <a:ext cx="15634305" cy="647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36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Solver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JFMS-Solver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33F4BBE-C67A-1046-B3A9-E8E42FAF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72" y="1817777"/>
            <a:ext cx="14557389" cy="81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85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Solver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JFMS-Solver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B89EE5C6-8DF3-0495-7051-DD5A57373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39" y="1421284"/>
            <a:ext cx="14249400" cy="80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0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Solver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JFMS-Solver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325909C-192A-7F33-39DA-1A4D642E06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792" y="2016540"/>
            <a:ext cx="15948416" cy="66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02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1" name="TextBox 11"/>
          <p:cNvSpPr txBox="1"/>
          <p:nvPr/>
        </p:nvSpPr>
        <p:spPr>
          <a:xfrm>
            <a:off x="1556468" y="37487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Solver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55680" y="603543"/>
            <a:ext cx="78486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5400" b="1" dirty="0">
                <a:solidFill>
                  <a:srgbClr val="545454"/>
                </a:solidFill>
                <a:latin typeface="DM Sans"/>
              </a:rPr>
              <a:t>Using the JFMS-Solver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pic>
        <p:nvPicPr>
          <p:cNvPr id="18" name="Picture 17" descr="A screen shot of a graph&#10;&#10;Description automatically generated">
            <a:extLst>
              <a:ext uri="{FF2B5EF4-FFF2-40B4-BE49-F238E27FC236}">
                <a16:creationId xmlns:a16="http://schemas.microsoft.com/office/drawing/2014/main" id="{C81F48EC-E09E-083B-6D38-BF54973192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66" y="1419055"/>
            <a:ext cx="14910027" cy="838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14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20697" y="1203539"/>
            <a:ext cx="10620170" cy="152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SUMMARY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9" name="TextBox 39"/>
          <p:cNvSpPr txBox="1"/>
          <p:nvPr/>
        </p:nvSpPr>
        <p:spPr>
          <a:xfrm>
            <a:off x="1093334" y="2957686"/>
            <a:ext cx="15899266" cy="4910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545454"/>
                </a:solidFill>
                <a:latin typeface="DM Sans"/>
              </a:rPr>
              <a:t>The aim of this study was to develop, validate, and optimize algorithms for the numerical analysis of linear multistep methods, particularly for solving stiff ordinary differential equations (ODEs).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545454"/>
                </a:solidFill>
                <a:latin typeface="DM Sans"/>
              </a:rPr>
              <a:t>This was accomplished through a structured approach comprising three main objectives: </a:t>
            </a:r>
            <a:r>
              <a:rPr lang="en-US" sz="3600" b="1" dirty="0">
                <a:solidFill>
                  <a:srgbClr val="545454"/>
                </a:solidFill>
                <a:latin typeface="DM Sans"/>
              </a:rPr>
              <a:t>Algorithm Development and Software Implementation</a:t>
            </a:r>
            <a:r>
              <a:rPr lang="en-US" sz="3600" dirty="0">
                <a:solidFill>
                  <a:srgbClr val="545454"/>
                </a:solidFill>
                <a:latin typeface="DM Sans"/>
              </a:rPr>
              <a:t>, </a:t>
            </a:r>
            <a:r>
              <a:rPr lang="en-US" sz="3600" b="1" dirty="0">
                <a:solidFill>
                  <a:srgbClr val="545454"/>
                </a:solidFill>
                <a:latin typeface="DM Sans"/>
              </a:rPr>
              <a:t>Validation and Error Analysis</a:t>
            </a:r>
            <a:r>
              <a:rPr lang="en-US" sz="3600" dirty="0">
                <a:solidFill>
                  <a:srgbClr val="545454"/>
                </a:solidFill>
                <a:latin typeface="DM Sans"/>
              </a:rPr>
              <a:t>, and </a:t>
            </a:r>
            <a:r>
              <a:rPr lang="en-US" sz="3600" b="1" dirty="0">
                <a:solidFill>
                  <a:srgbClr val="545454"/>
                </a:solidFill>
                <a:latin typeface="DM Sans"/>
              </a:rPr>
              <a:t>Optimization and Documentation</a:t>
            </a:r>
            <a:r>
              <a:rPr lang="en-US" sz="3600" dirty="0">
                <a:solidFill>
                  <a:srgbClr val="545454"/>
                </a:solidFill>
                <a:latin typeface="DM Sans"/>
              </a:rPr>
              <a:t>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54430" y="469260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Definition of Terms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9" name="TextBox 39"/>
          <p:cNvSpPr txBox="1"/>
          <p:nvPr/>
        </p:nvSpPr>
        <p:spPr>
          <a:xfrm>
            <a:off x="1266924" y="2219757"/>
            <a:ext cx="15793206" cy="6580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45454"/>
                </a:solidFill>
                <a:latin typeface="DM Sans"/>
              </a:rPr>
              <a:t>Ordinary Differential Equation (ODE): 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An equation involving an unknown function and its derivatives.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45454"/>
                </a:solidFill>
                <a:latin typeface="DM Sans"/>
              </a:rPr>
              <a:t>Numerical Method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: A technique for approximating solutions to ODEs using discrete steps.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45454"/>
                </a:solidFill>
                <a:latin typeface="DM Sans"/>
              </a:rPr>
              <a:t>Stiff System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: A system with components that vary widely in natural frequencies or time scales.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45454"/>
                </a:solidFill>
                <a:latin typeface="DM Sans"/>
              </a:rPr>
              <a:t>Linear Multistep Method (LMM): </a:t>
            </a:r>
            <a:r>
              <a:rPr lang="en-US" sz="3200" dirty="0">
                <a:solidFill>
                  <a:srgbClr val="545454"/>
                </a:solidFill>
                <a:latin typeface="DM Sans"/>
              </a:rPr>
              <a:t>A numerical method using multiple previous function values for approximation. Stability, Convergence, and Order of Accuracy: Properties indicating the behavior and accuracy of numerical methods.</a:t>
            </a:r>
          </a:p>
        </p:txBody>
      </p:sp>
    </p:spTree>
    <p:extLst>
      <p:ext uri="{BB962C8B-B14F-4D97-AF65-F5344CB8AC3E}">
        <p14:creationId xmlns:p14="http://schemas.microsoft.com/office/powerpoint/2010/main" val="32054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2"/>
    </mc:Choice>
    <mc:Fallback xmlns="">
      <p:transition spd="slow" advTm="156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8105" y="1589042"/>
            <a:ext cx="5480392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</a:rPr>
              <a:t>Limitations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18" name="Group 18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19" name="Group 19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81B8F19-261F-44CD-0092-DE09B27126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8105" y="2595207"/>
            <a:ext cx="15085895" cy="649326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8072" y="1102207"/>
            <a:ext cx="617049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</a:rPr>
              <a:t>Recommendations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18" name="Group 18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19" name="Group 19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DEBC8C3-27AF-FBD3-BD1E-16D213E686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7004" y="2120205"/>
            <a:ext cx="15811749" cy="636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248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8072" y="1102207"/>
            <a:ext cx="617049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</a:rPr>
              <a:t>References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18" name="Group 18"/>
          <p:cNvGrpSpPr/>
          <p:nvPr/>
        </p:nvGrpSpPr>
        <p:grpSpPr>
          <a:xfrm>
            <a:off x="14989373" y="4196883"/>
            <a:ext cx="8847511" cy="8855676"/>
            <a:chOff x="0" y="0"/>
            <a:chExt cx="11796681" cy="11807568"/>
          </a:xfrm>
        </p:grpSpPr>
        <p:grpSp>
          <p:nvGrpSpPr>
            <p:cNvPr id="19" name="Group 19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3" name="AutoShape 23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</p:grpSp>
      <p:sp>
        <p:nvSpPr>
          <p:cNvPr id="4" name="Freeform 4"/>
          <p:cNvSpPr/>
          <p:nvPr/>
        </p:nvSpPr>
        <p:spPr>
          <a:xfrm>
            <a:off x="807813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>
            <a:off x="3045754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3C4547-C6E4-E57B-7B54-293656C9D205}"/>
              </a:ext>
            </a:extLst>
          </p:cNvPr>
          <p:cNvGrpSpPr/>
          <p:nvPr/>
        </p:nvGrpSpPr>
        <p:grpSpPr>
          <a:xfrm>
            <a:off x="2400413" y="1662279"/>
            <a:ext cx="15024565" cy="6738032"/>
            <a:chOff x="2400413" y="1662279"/>
            <a:chExt cx="15024565" cy="67380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FD3D81-4A82-7B1A-58E1-852ED9413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00413" y="1662279"/>
              <a:ext cx="14592187" cy="238871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D318CE-728C-767E-34AE-EB93B660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10009" y="6927479"/>
              <a:ext cx="14814969" cy="147283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0E7B1C-E76B-B9AC-3E89-5A9D0488B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10009" y="4075548"/>
              <a:ext cx="13266407" cy="2649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83997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3915" y="3960810"/>
            <a:ext cx="1062017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 dirty="0">
                <a:solidFill>
                  <a:srgbClr val="227C9D"/>
                </a:solidFill>
                <a:latin typeface="Kollektif Bold"/>
              </a:rPr>
              <a:t>THANK YOU!!!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86918" y="5866444"/>
            <a:ext cx="7514164" cy="43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dirty="0">
                <a:solidFill>
                  <a:srgbClr val="545454"/>
                </a:solidFill>
                <a:latin typeface="DM Sans"/>
              </a:rPr>
              <a:t>Standby For Questions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0" name="Freeform 20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21" name="Group 21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22" name="Group 22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6" name="AutoShape 26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9" name="AutoShape 29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AutoShape 30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1" name="AutoShape 31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2" name="AutoShape 32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3" name="AutoShape 33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id="35" name="Group 35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x-none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38" name="AutoShape 38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1" name="AutoShape 41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2" name="AutoShape 42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3" name="AutoShape 43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4" name="AutoShape 44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5" name="AutoShape 45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6" name="AutoShape 46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x-none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54430" y="469260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Significance of Study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9" name="TextBox 39"/>
          <p:cNvSpPr txBox="1"/>
          <p:nvPr/>
        </p:nvSpPr>
        <p:spPr>
          <a:xfrm>
            <a:off x="1339717" y="2413262"/>
            <a:ext cx="15700885" cy="407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Enhances theoretical understanding of LMMs and their numerical properties.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Provides valuable tools for accurate and efficient solutions of ODEs.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Advances computational techniques for research, design, and decision-making processes.</a:t>
            </a:r>
            <a:endParaRPr lang="en-US" sz="3600" dirty="0">
              <a:solidFill>
                <a:srgbClr val="545454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0130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"/>
    </mc:Choice>
    <mc:Fallback xmlns="">
      <p:transition spd="slow" advTm="4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54430" y="469260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</a:rPr>
              <a:t>Scope of Study</a:t>
            </a: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317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9" name="TextBox 39"/>
          <p:cNvSpPr txBox="1"/>
          <p:nvPr/>
        </p:nvSpPr>
        <p:spPr>
          <a:xfrm>
            <a:off x="1232811" y="2923749"/>
            <a:ext cx="15793206" cy="5741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The Analysis of the General Linear Multistep Methods (Adams-</a:t>
            </a:r>
            <a:r>
              <a:rPr lang="en-US" sz="3600" b="1" dirty="0" err="1">
                <a:solidFill>
                  <a:srgbClr val="545454"/>
                </a:solidFill>
                <a:latin typeface="DM Sans"/>
              </a:rPr>
              <a:t>Bashforth</a:t>
            </a:r>
            <a:r>
              <a:rPr lang="en-US" sz="3600" b="1" dirty="0">
                <a:solidFill>
                  <a:srgbClr val="545454"/>
                </a:solidFill>
                <a:latin typeface="DM Sans"/>
              </a:rPr>
              <a:t>, Adams-Moulton, Backward Differential Formula) for solving ODEs.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Investigate stability, accuracy, and convergence of these methods for stiff ODEs.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45454"/>
                </a:solidFill>
                <a:latin typeface="DM Sans"/>
              </a:rPr>
              <a:t>Develop a user-friendly software tool for the Mathematical analysis of LMM, including parameter tuning and result visualization.</a:t>
            </a:r>
            <a:endParaRPr lang="en-US" sz="3600" dirty="0">
              <a:solidFill>
                <a:srgbClr val="545454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265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"/>
    </mc:Choice>
    <mc:Fallback xmlns="">
      <p:transition spd="slow" advTm="44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0" name="TextBox 10"/>
          <p:cNvSpPr txBox="1"/>
          <p:nvPr/>
        </p:nvSpPr>
        <p:spPr>
          <a:xfrm>
            <a:off x="2710979" y="3003550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2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10A6230B-AA10-BF65-7A08-82CF9206BFF0}"/>
              </a:ext>
            </a:extLst>
          </p:cNvPr>
          <p:cNvSpPr txBox="1"/>
          <p:nvPr/>
        </p:nvSpPr>
        <p:spPr>
          <a:xfrm>
            <a:off x="3289175" y="4841658"/>
            <a:ext cx="12866041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</a:rPr>
              <a:t>Aims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209995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"/>
    </mc:Choice>
    <mc:Fallback xmlns="">
      <p:transition spd="slow" advTm="64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99848" y="715845"/>
            <a:ext cx="10620170" cy="1157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>
                <a:solidFill>
                  <a:srgbClr val="227C9D"/>
                </a:solidFill>
                <a:latin typeface="Kollektif Bold"/>
              </a:rPr>
              <a:t>Aims</a:t>
            </a:r>
            <a:endParaRPr lang="en-US" sz="7200" dirty="0">
              <a:solidFill>
                <a:srgbClr val="227C9D"/>
              </a:solidFill>
              <a:latin typeface="Kollektif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4" name="Freeform 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5" name="Freeform 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6" name="Freeform 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7" name="Freeform 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8" name="Freeform 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9" name="Freeform 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0" name="Freeform 1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1" name="Freeform 1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2" name="Freeform 1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3" name="Freeform 1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4" name="Freeform 1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5" name="Freeform 1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6" name="Freeform 1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7" name="Freeform 1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8" name="Freeform 1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sp>
        <p:nvSpPr>
          <p:cNvPr id="19" name="Freeform 1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x-none"/>
          </a:p>
        </p:txBody>
      </p:sp>
      <p:grpSp>
        <p:nvGrpSpPr>
          <p:cNvPr id="20" name="Group 20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4" name="AutoShape 24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5" name="AutoShape 25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6" name="AutoShape 26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27" name="AutoShape 27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  <p:txBody>
            <a:bodyPr/>
            <a:lstStyle/>
            <a:p>
              <a:endParaRPr lang="x-non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2" name="AutoShape 32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3" name="AutoShape 33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4" name="AutoShape 34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5" name="AutoShape 35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6" name="AutoShape 36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7" name="AutoShape 37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8" name="AutoShape 38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x-none"/>
          </a:p>
        </p:txBody>
      </p:sp>
      <p:sp>
        <p:nvSpPr>
          <p:cNvPr id="39" name="TextBox 39"/>
          <p:cNvSpPr txBox="1"/>
          <p:nvPr/>
        </p:nvSpPr>
        <p:spPr>
          <a:xfrm>
            <a:off x="1272936" y="2493129"/>
            <a:ext cx="15793206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b="1" dirty="0">
                <a:solidFill>
                  <a:srgbClr val="545454"/>
                </a:solidFill>
                <a:latin typeface="DM Sans"/>
              </a:rPr>
              <a:t>The aim of the project is to develop a robust software tool for analyzing linear multistep methods used in solving systems of  ordinary differential equations (ODEs)-both stiff and non-stiff cases and use the method to solve problems of ordinary differential equations (ODEs).</a:t>
            </a:r>
          </a:p>
        </p:txBody>
      </p:sp>
    </p:spTree>
    <p:extLst>
      <p:ext uri="{BB962C8B-B14F-4D97-AF65-F5344CB8AC3E}">
        <p14:creationId xmlns:p14="http://schemas.microsoft.com/office/powerpoint/2010/main" val="15953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7"/>
    </mc:Choice>
    <mc:Fallback xmlns="">
      <p:transition spd="slow" advTm="450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</TotalTime>
  <Words>1243</Words>
  <Application>Microsoft Office PowerPoint</Application>
  <PresentationFormat>Custom</PresentationFormat>
  <Paragraphs>224</Paragraphs>
  <Slides>53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Kollektif Bold</vt:lpstr>
      <vt:lpstr>IBM Plex Sans Bold</vt:lpstr>
      <vt:lpstr>Google Sans</vt:lpstr>
      <vt:lpstr>Aptos</vt:lpstr>
      <vt:lpstr>CMR10</vt:lpstr>
      <vt:lpstr>Arial</vt:lpstr>
      <vt:lpstr>CMSY10</vt:lpstr>
      <vt:lpstr>DM Sans</vt:lpstr>
      <vt:lpstr>Calibri</vt:lpstr>
      <vt:lpstr>CMBX10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Modern Business Infographic Presentation</dc:title>
  <dc:creator>solomon monday</dc:creator>
  <cp:lastModifiedBy>solomon monday</cp:lastModifiedBy>
  <cp:revision>20</cp:revision>
  <dcterms:created xsi:type="dcterms:W3CDTF">2006-08-16T00:00:00Z</dcterms:created>
  <dcterms:modified xsi:type="dcterms:W3CDTF">2024-07-19T09:54:31Z</dcterms:modified>
  <dc:identifier>DAGIcMKlvXo</dc:identifier>
</cp:coreProperties>
</file>